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5.gif>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compacttechnologies.net/2018/03/important-of-web-application-development-for-enterprises/"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thisdavej.com/node-js-sending-email-notifications-using-nodemailer-and-gmail/" TargetMode="External"/><Relationship Id="rId3" Type="http://schemas.openxmlformats.org/officeDocument/2006/relationships/hyperlink" Target="https://codecondo.com/express-js-frameworks-its-time-to-give-them-a-try/"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pin.atomicobject.com/2018/05/15/extending-heroku-timeout-node/" TargetMode="External"/><Relationship Id="rId3" Type="http://schemas.openxmlformats.org/officeDocument/2006/relationships/hyperlink" Target="http://www.americancsm.com/secure-devops-aws-instance-creation-via-automation-vs-golden-ami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http://fashion2apparel.blogspot.com/2017/10/important-fashion-design-tools.html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3cd8b5ce5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cd8b5ce5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3cd8b5ce55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cd8b5ce55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3cd8b5ce55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cd8b5ce55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1200"/>
              </a:spcAft>
              <a:buNone/>
            </a:pPr>
            <a:r>
              <a:rPr lang="en" sz="1800">
                <a:solidFill>
                  <a:srgbClr val="24292E"/>
                </a:solidFill>
              </a:rPr>
              <a:t>The collected information is stored by system to create dashboard on our website.</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3ccb0280ab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ccb0280ab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3cae85d741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cae85d741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highlight>
                  <a:srgbClr val="FFFFFF"/>
                </a:highlight>
              </a:rPr>
              <a:t>Every member(Designer, manager, lab students) in an organization will log in to the system to get a view of what projects are going on for this month and who are the performers and their details for the play.</a:t>
            </a:r>
            <a:endParaRPr sz="1200">
              <a:solidFill>
                <a:schemeClr val="dk1"/>
              </a:solidFill>
              <a:highlight>
                <a:srgbClr val="FFFFFF"/>
              </a:highlight>
            </a:endParaRPr>
          </a:p>
          <a:p>
            <a:pPr indent="0" lvl="0" marL="0" rtl="0" algn="just">
              <a:lnSpc>
                <a:spcPct val="115000"/>
              </a:lnSpc>
              <a:spcBef>
                <a:spcPts val="1600"/>
              </a:spcBef>
              <a:spcAft>
                <a:spcPts val="0"/>
              </a:spcAft>
              <a:buClr>
                <a:schemeClr val="dk1"/>
              </a:buClr>
              <a:buSzPts val="1100"/>
              <a:buFont typeface="Arial"/>
              <a:buNone/>
            </a:pPr>
            <a:r>
              <a:rPr lang="en" sz="1200">
                <a:solidFill>
                  <a:schemeClr val="dk1"/>
                </a:solidFill>
                <a:highlight>
                  <a:schemeClr val="lt1"/>
                </a:highlight>
              </a:rPr>
              <a:t>Designer, manager, and lab students have access to view and take a performer's measurements in a play.</a:t>
            </a:r>
            <a:endParaRPr sz="1200">
              <a:solidFill>
                <a:schemeClr val="dk1"/>
              </a:solidFill>
            </a:endParaRPr>
          </a:p>
          <a:p>
            <a:pPr indent="0" lvl="0" marL="0" rtl="0" algn="just">
              <a:lnSpc>
                <a:spcPct val="115000"/>
              </a:lnSpc>
              <a:spcBef>
                <a:spcPts val="1600"/>
              </a:spcBef>
              <a:spcAft>
                <a:spcPts val="1600"/>
              </a:spcAft>
              <a:buClr>
                <a:schemeClr val="dk1"/>
              </a:buClr>
              <a:buSzPts val="1100"/>
              <a:buFont typeface="Arial"/>
              <a:buNone/>
            </a:pPr>
            <a:r>
              <a:t/>
            </a:r>
            <a:endParaRPr sz="1200">
              <a:solidFill>
                <a:schemeClr val="dk1"/>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3cae85d741_4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cae85d741_4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 the admin only can edit the measurements which were taken by  the designer or manager or lab students. If there is an error in the measurements taken, they had to report to the admin, s that the admin can correct those measurements.</a:t>
            </a:r>
            <a:r>
              <a:rPr lang="en" sz="1200">
                <a:solidFill>
                  <a:schemeClr val="dk1"/>
                </a:solidFill>
                <a:highlight>
                  <a:schemeClr val="lt1"/>
                </a:highlight>
              </a:rPr>
              <a:t>Designer only has the admin access to modify the measurements of a performer.</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3cae85d74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cae85d74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 this use case, the admin can assign an employee to a particular project.</a:t>
            </a:r>
            <a:r>
              <a:rPr lang="en" sz="1200">
                <a:solidFill>
                  <a:schemeClr val="dk1"/>
                </a:solidFill>
                <a:highlight>
                  <a:schemeClr val="lt1"/>
                </a:highlight>
              </a:rPr>
              <a:t>Designer assigns an employee for designing a clothing item of a performer in a play through this tab and checks the progress of the clothing item.</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3cae85d741_4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cae85d741_4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Manager,labstudent,designer can login into pull list but  they can’t be able to edit those pull list.They can just check the whether  items for designer and particular measurement clothing for an actor are available or not.</a:t>
            </a:r>
            <a:r>
              <a:rPr lang="en" sz="1200">
                <a:solidFill>
                  <a:schemeClr val="dk1"/>
                </a:solidFill>
                <a:highlight>
                  <a:schemeClr val="lt1"/>
                </a:highlight>
              </a:rPr>
              <a:t>Every member in organization has access to shop pull list information which consists of partial designer pull list information without edit access and also particular clothing measurements of a character for play.</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3cd8b5ce55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cd8b5ce55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Every member in organization can select the date view option for getting information on who are performing play on that day.</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Every member in organization can select a particular show to know who are performer in that play.</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Every member in organization can select a performer to get his complete details like what plays he performed and in performing.</a:t>
            </a:r>
            <a:endParaRPr sz="1200">
              <a:solidFill>
                <a:srgbClr val="24292E"/>
              </a:solidFill>
            </a:endParaRPr>
          </a:p>
          <a:p>
            <a:pPr indent="0" lvl="0" marL="0" rtl="0" algn="l">
              <a:spcBef>
                <a:spcPts val="1200"/>
              </a:spcBef>
              <a:spcAft>
                <a:spcPts val="0"/>
              </a:spcAft>
              <a:buNone/>
            </a:pPr>
            <a:r>
              <a:t/>
            </a:r>
            <a:endParaRPr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3cd8b5ce55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cd8b5ce55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Char char="●"/>
            </a:pPr>
            <a:r>
              <a:rPr lang="en" sz="1200">
                <a:solidFill>
                  <a:srgbClr val="24292E"/>
                </a:solidFill>
              </a:rPr>
              <a:t>Designer and manager have access to rental information tab where they can fill in the rental form which consists of the rented costume details, their date of rented and date of return.</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They also have an list in for the organization to view what items are rented.</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They also have an print option for the rented form to give the detailed list to rental persons.</a:t>
            </a:r>
            <a:endParaRPr sz="1200">
              <a:solidFill>
                <a:srgbClr val="24292E"/>
              </a:solidFill>
            </a:endParaRPr>
          </a:p>
          <a:p>
            <a:pPr indent="0" lvl="0" marL="0" rtl="0" algn="l">
              <a:spcBef>
                <a:spcPts val="120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3cdd83ad2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cdd83ad2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3cb645b18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cb645b18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data management plan is to store details of an organization employees,list of items required for design,measurements of each </a:t>
            </a:r>
            <a:r>
              <a:rPr lang="en"/>
              <a:t>individual</a:t>
            </a:r>
            <a:r>
              <a:rPr lang="en"/>
              <a:t> </a:t>
            </a:r>
            <a:r>
              <a:rPr lang="en"/>
              <a:t>customer in a database. We can also store designer’s and performer’s information along with the type of play the performers are going to play.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3cd8b5ce55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cd8b5ce55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3cd8b5ce55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cd8b5ce55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3cdd83ad2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cdd83ad2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3cdd83ad24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cdd83ad24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3cdd83ad24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cdd83ad24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3cdd83ad24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3cdd83ad24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https://fr.wikipedia.org/wiki/Mod%C3%A8le-vue-contr%C3%B4leur</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3cdd83ad24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3cdd83ad2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http://javaphpmysql.blogspot.com/2012/12/java-mvc-model-view-controller-design.html</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3cdd83ad24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cdd83ad24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chemeClr val="accent5"/>
                </a:solidFill>
                <a:hlinkClick r:id="rId2"/>
              </a:rPr>
              <a:t>http://compacttechnologies.net/2018/03/important-of-web-application-development-for-enterprises/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https://www.beeva.com/beeva-view/desarrollo/test-unitarios-node-js-proxyquire-sinon/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3cdd83ad24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cdd83ad24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http://thisdavej.com/node-js-sending-email-notifications-using-nodemailer-and-gmail/</a:t>
            </a:r>
            <a:endParaRPr/>
          </a:p>
          <a:p>
            <a:pPr indent="0" lvl="0" marL="0" rtl="0" algn="l">
              <a:spcBef>
                <a:spcPts val="0"/>
              </a:spcBef>
              <a:spcAft>
                <a:spcPts val="0"/>
              </a:spcAft>
              <a:buNone/>
            </a:pPr>
            <a:r>
              <a:rPr lang="en" u="sng">
                <a:solidFill>
                  <a:schemeClr val="hlink"/>
                </a:solidFill>
                <a:hlinkClick r:id="rId3"/>
              </a:rPr>
              <a:t>https://codecondo.com/express-js-frameworks-its-time-to-give-them-a-try/</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3cdd83ad2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cdd83ad2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3cdd83ad24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cdd83ad24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https://spin.atomicobject.com/2018/05/15/extending-heroku-timeout-node/</a:t>
            </a:r>
            <a:endParaRPr/>
          </a:p>
          <a:p>
            <a:pPr indent="0" lvl="0" marL="0" rtl="0" algn="l">
              <a:spcBef>
                <a:spcPts val="0"/>
              </a:spcBef>
              <a:spcAft>
                <a:spcPts val="0"/>
              </a:spcAft>
              <a:buNone/>
            </a:pPr>
            <a:r>
              <a:rPr lang="en" u="sng">
                <a:solidFill>
                  <a:schemeClr val="hlink"/>
                </a:solidFill>
                <a:hlinkClick r:id="rId3"/>
              </a:rPr>
              <a:t>http://www.americancsm.com/secure-devops-aws-instance-creation-via-automation-vs-golden-amis/</a:t>
            </a:r>
            <a:endParaRPr/>
          </a:p>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3ce74f224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ce74f224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to store the passwords securely by hashing the password rather than storing it in plain text. We have found some </a:t>
            </a:r>
            <a:r>
              <a:rPr lang="en"/>
              <a:t>hashing</a:t>
            </a:r>
            <a:r>
              <a:rPr lang="en"/>
              <a:t> techniques like bcrypt which uses blowfish hashing algorithm with modifications to hash the password. It has two interfaces classic hashing algorithm technique and key derivation function intended for generating keys.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3cd8b5ce55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cd8b5ce55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https://goo.gl/images/eQLGRu</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3cd8b5ce5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cd8b5ce5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https://goo.gl/images/eQLGRu</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3ce74f22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ce74f22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The current system using for costume designing has flaws that we just discussed and is ineffective. Based on the requirements provided by the client and analyzing the problem, we have come up with a solution to have an web application using node. We want to implement the prototype that we designed. Any further modifications can be done by the client reviews</a:t>
            </a:r>
            <a:endParaRPr/>
          </a:p>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3cb645b18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cb645b18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https://www.jumpartmedia.com/website-design-company-intake-form/#.WzWCEqdKjIU</a:t>
            </a:r>
            <a:endParaRPr/>
          </a:p>
          <a:p>
            <a:pPr indent="0" lvl="0" marL="0" rtl="0" algn="l">
              <a:spcBef>
                <a:spcPts val="0"/>
              </a:spcBef>
              <a:spcAft>
                <a:spcPts val="0"/>
              </a:spcAft>
              <a:buNone/>
            </a:pPr>
            <a:r>
              <a:rPr lang="en"/>
              <a:t>https://www.shutterstock.com/search/any+questions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3ca03cd69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ca03cd69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3ca03cd69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ca03cd69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access controls:</a:t>
            </a:r>
            <a:endParaRPr/>
          </a:p>
          <a:p>
            <a:pPr indent="0" lvl="0" marL="0" rtl="0" algn="l">
              <a:spcBef>
                <a:spcPts val="0"/>
              </a:spcBef>
              <a:spcAft>
                <a:spcPts val="0"/>
              </a:spcAft>
              <a:buNone/>
            </a:pPr>
            <a:r>
              <a:rPr lang="en"/>
              <a:t>Lab student level</a:t>
            </a:r>
            <a:endParaRPr/>
          </a:p>
          <a:p>
            <a:pPr indent="0" lvl="0" marL="0" rtl="0" algn="l">
              <a:spcBef>
                <a:spcPts val="0"/>
              </a:spcBef>
              <a:spcAft>
                <a:spcPts val="0"/>
              </a:spcAft>
              <a:buNone/>
            </a:pPr>
            <a:r>
              <a:rPr lang="en"/>
              <a:t>Shop staff level</a:t>
            </a:r>
            <a:endParaRPr/>
          </a:p>
          <a:p>
            <a:pPr indent="0" lvl="0" marL="0" rtl="0" algn="l">
              <a:spcBef>
                <a:spcPts val="0"/>
              </a:spcBef>
              <a:spcAft>
                <a:spcPts val="0"/>
              </a:spcAft>
              <a:buNone/>
            </a:pPr>
            <a:r>
              <a:rPr lang="en"/>
              <a:t>Costume designer</a:t>
            </a:r>
            <a:endParaRPr/>
          </a:p>
          <a:p>
            <a:pPr indent="0" lvl="0" marL="0" rtl="0" algn="l">
              <a:spcBef>
                <a:spcPts val="0"/>
              </a:spcBef>
              <a:spcAft>
                <a:spcPts val="0"/>
              </a:spcAft>
              <a:buNone/>
            </a:pPr>
            <a:r>
              <a:rPr lang="en"/>
              <a:t>Shop pull list content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References for figures:</a:t>
            </a:r>
            <a:endParaRPr/>
          </a:p>
          <a:p>
            <a:pPr indent="0" lvl="0" marL="0" rtl="0" algn="l">
              <a:spcBef>
                <a:spcPts val="0"/>
              </a:spcBef>
              <a:spcAft>
                <a:spcPts val="0"/>
              </a:spcAft>
              <a:buNone/>
            </a:pPr>
            <a:r>
              <a:rPr lang="en"/>
              <a:t>https://leanhomebuilding.wordpress.com/2010/01/13/how-to-write-a-problem-statement/</a:t>
            </a:r>
            <a:endParaRPr/>
          </a:p>
          <a:p>
            <a:pPr indent="0" lvl="0" marL="0" rtl="0" algn="l">
              <a:spcBef>
                <a:spcPts val="0"/>
              </a:spcBef>
              <a:spcAft>
                <a:spcPts val="0"/>
              </a:spcAft>
              <a:buNone/>
            </a:pPr>
            <a:r>
              <a:rPr lang="en"/>
              <a:t>http://clipartstation.com/problem-statement-clipart-2/</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3ccb0280a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ccb0280a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a:t>
            </a:r>
            <a:endParaRPr/>
          </a:p>
          <a:p>
            <a:pPr indent="0" lvl="0" marL="0" rtl="0" algn="l">
              <a:spcBef>
                <a:spcPts val="0"/>
              </a:spcBef>
              <a:spcAft>
                <a:spcPts val="0"/>
              </a:spcAft>
              <a:buNone/>
            </a:pPr>
            <a:r>
              <a:rPr lang="en"/>
              <a:t>Should</a:t>
            </a:r>
            <a:endParaRPr/>
          </a:p>
          <a:p>
            <a:pPr indent="0" lvl="0" marL="0" rtl="0" algn="l">
              <a:spcBef>
                <a:spcPts val="0"/>
              </a:spcBef>
              <a:spcAft>
                <a:spcPts val="0"/>
              </a:spcAft>
              <a:buNone/>
            </a:pPr>
            <a:r>
              <a:rPr lang="en"/>
              <a:t>Shall</a:t>
            </a:r>
            <a:endParaRPr/>
          </a:p>
          <a:p>
            <a:pPr indent="0" lvl="0" marL="0" rtl="0" algn="l">
              <a:spcBef>
                <a:spcPts val="0"/>
              </a:spcBef>
              <a:spcAft>
                <a:spcPts val="0"/>
              </a:spcAft>
              <a:buNone/>
            </a:pPr>
            <a:r>
              <a:rPr lang="en"/>
              <a:t>May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References for figures:</a:t>
            </a:r>
            <a:endParaRPr/>
          </a:p>
          <a:p>
            <a:pPr indent="0" lvl="0" marL="0" rtl="0" algn="l">
              <a:spcBef>
                <a:spcPts val="0"/>
              </a:spcBef>
              <a:spcAft>
                <a:spcPts val="0"/>
              </a:spcAft>
              <a:buNone/>
            </a:pPr>
            <a:r>
              <a:rPr lang="en"/>
              <a:t>https://www.crmswitch.com/buying-crm/5-reasons-define-crm-requirements-first/</a:t>
            </a:r>
            <a:endParaRPr/>
          </a:p>
          <a:p>
            <a:pPr indent="0" lvl="0" marL="0" rtl="0" algn="l">
              <a:spcBef>
                <a:spcPts val="0"/>
              </a:spcBef>
              <a:spcAft>
                <a:spcPts val="0"/>
              </a:spcAft>
              <a:buNone/>
            </a:pPr>
            <a:r>
              <a:rPr lang="en"/>
              <a:t>https://www.projectsmart.co.uk/reaping-the-benefits-of-good-user-requirements.php</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3cae85d741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cae85d741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3cae85d741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cae85d741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solidFill>
                  <a:schemeClr val="dk1"/>
                </a:solidFill>
                <a:highlight>
                  <a:schemeClr val="lt1"/>
                </a:highlight>
              </a:rPr>
              <a:t>In this, every member has access to the website through a login portal and there are different levels of access the organization information.</a:t>
            </a:r>
            <a:endParaRPr sz="1200">
              <a:solidFill>
                <a:schemeClr val="dk1"/>
              </a:solidFill>
              <a:highlight>
                <a:schemeClr val="lt1"/>
              </a:highlight>
            </a:endParaRPr>
          </a:p>
          <a:p>
            <a:pPr indent="0" lvl="0" marL="0" rtl="0" algn="l">
              <a:lnSpc>
                <a:spcPct val="100000"/>
              </a:lnSpc>
              <a:spcBef>
                <a:spcPts val="0"/>
              </a:spcBef>
              <a:spcAft>
                <a:spcPts val="0"/>
              </a:spcAft>
              <a:buNone/>
            </a:pPr>
            <a:r>
              <a:rPr lang="en" sz="1200">
                <a:solidFill>
                  <a:schemeClr val="dk1"/>
                </a:solidFill>
                <a:highlight>
                  <a:schemeClr val="lt1"/>
                </a:highlight>
              </a:rPr>
              <a:t>Designer only have access to the design pull list information which consists of play title and performer details. </a:t>
            </a:r>
            <a:endParaRPr sz="1200">
              <a:solidFill>
                <a:schemeClr val="dk1"/>
              </a:solidFill>
              <a:highlight>
                <a:schemeClr val="lt1"/>
              </a:highlight>
            </a:endParaRPr>
          </a:p>
          <a:p>
            <a:pPr indent="0" lvl="0" marL="0" rtl="0" algn="l">
              <a:lnSpc>
                <a:spcPct val="100000"/>
              </a:lnSpc>
              <a:spcBef>
                <a:spcPts val="0"/>
              </a:spcBef>
              <a:spcAft>
                <a:spcPts val="0"/>
              </a:spcAft>
              <a:buNone/>
            </a:pPr>
            <a:r>
              <a:rPr lang="en" sz="1200">
                <a:solidFill>
                  <a:schemeClr val="dk1"/>
                </a:solidFill>
                <a:highlight>
                  <a:schemeClr val="lt1"/>
                </a:highlight>
              </a:rPr>
              <a:t>Designer have access to add and edit the measurements of performers. While the rest of organization members have only view and add access.</a:t>
            </a:r>
            <a:endParaRPr sz="1200">
              <a:solidFill>
                <a:schemeClr val="dk1"/>
              </a:solidFill>
              <a:highlight>
                <a:schemeClr val="lt1"/>
              </a:highlight>
            </a:endParaRPr>
          </a:p>
          <a:p>
            <a:pPr indent="0" lvl="0" marL="0" rtl="0" algn="l">
              <a:lnSpc>
                <a:spcPct val="100000"/>
              </a:lnSpc>
              <a:spcBef>
                <a:spcPts val="0"/>
              </a:spcBef>
              <a:spcAft>
                <a:spcPts val="0"/>
              </a:spcAft>
              <a:buClr>
                <a:schemeClr val="dk1"/>
              </a:buClr>
              <a:buSzPts val="1100"/>
              <a:buFont typeface="Arial"/>
              <a:buNone/>
            </a:pPr>
            <a:r>
              <a:rPr lang="en" sz="1200">
                <a:solidFill>
                  <a:schemeClr val="dk1"/>
                </a:solidFill>
                <a:highlight>
                  <a:schemeClr val="lt1"/>
                </a:highlight>
              </a:rPr>
              <a:t>Every member in the organization has access to shop pull list.</a:t>
            </a:r>
            <a:endParaRPr sz="1200">
              <a:solidFill>
                <a:schemeClr val="dk1"/>
              </a:solidFill>
            </a:endParaRPr>
          </a:p>
          <a:p>
            <a:pPr indent="0" lvl="0" marL="0" rtl="0" algn="l">
              <a:lnSpc>
                <a:spcPct val="100000"/>
              </a:lnSpc>
              <a:spcBef>
                <a:spcPts val="0"/>
              </a:spcBef>
              <a:spcAft>
                <a:spcPts val="0"/>
              </a:spcAft>
              <a:buNone/>
            </a:pPr>
            <a:r>
              <a:t/>
            </a: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3ccb0280ab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ccb0280ab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1.jpg"/><Relationship Id="rId4" Type="http://schemas.openxmlformats.org/officeDocument/2006/relationships/image" Target="../media/image5.jpg"/><Relationship Id="rId5" Type="http://schemas.openxmlformats.org/officeDocument/2006/relationships/image" Target="../media/image9.jpg"/><Relationship Id="rId6" Type="http://schemas.openxmlformats.org/officeDocument/2006/relationships/image" Target="../media/image4.jpg"/><Relationship Id="rId7" Type="http://schemas.openxmlformats.org/officeDocument/2006/relationships/image" Target="../media/image3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3.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mailto:stephi@nwmissouri.edu" TargetMode="Externa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0.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5.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5.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26.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251875"/>
            <a:ext cx="8520600" cy="121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sz="3600">
              <a:solidFill>
                <a:srgbClr val="24292E"/>
              </a:solidFill>
              <a:highlight>
                <a:srgbClr val="FFFFFF"/>
              </a:highlight>
            </a:endParaRPr>
          </a:p>
          <a:p>
            <a:pPr indent="0" lvl="0" marL="0" rtl="0" algn="ctr">
              <a:spcBef>
                <a:spcPts val="0"/>
              </a:spcBef>
              <a:spcAft>
                <a:spcPts val="0"/>
              </a:spcAft>
              <a:buNone/>
            </a:pPr>
            <a:r>
              <a:rPr b="1" lang="en" sz="3600">
                <a:solidFill>
                  <a:srgbClr val="24292E"/>
                </a:solidFill>
                <a:highlight>
                  <a:srgbClr val="FFFFFF"/>
                </a:highlight>
              </a:rPr>
              <a:t>Group 4</a:t>
            </a:r>
            <a:endParaRPr b="1" sz="3600">
              <a:solidFill>
                <a:srgbClr val="24292E"/>
              </a:solidFill>
              <a:highlight>
                <a:srgbClr val="FFFFFF"/>
              </a:highlight>
            </a:endParaRPr>
          </a:p>
          <a:p>
            <a:pPr indent="0" lvl="0" marL="0" rtl="0" algn="ctr">
              <a:spcBef>
                <a:spcPts val="0"/>
              </a:spcBef>
              <a:spcAft>
                <a:spcPts val="0"/>
              </a:spcAft>
              <a:buNone/>
            </a:pPr>
            <a:r>
              <a:rPr b="1" lang="en" sz="3600">
                <a:solidFill>
                  <a:srgbClr val="24292E"/>
                </a:solidFill>
                <a:highlight>
                  <a:srgbClr val="FFFFFF"/>
                </a:highlight>
              </a:rPr>
              <a:t>Costume Design Management</a:t>
            </a:r>
            <a:endParaRPr b="1" sz="3600"/>
          </a:p>
        </p:txBody>
      </p:sp>
      <p:pic>
        <p:nvPicPr>
          <p:cNvPr id="55" name="Google Shape;55;p13"/>
          <p:cNvPicPr preferRelativeResize="0"/>
          <p:nvPr/>
        </p:nvPicPr>
        <p:blipFill>
          <a:blip r:embed="rId3">
            <a:alphaModFix/>
          </a:blip>
          <a:stretch>
            <a:fillRect/>
          </a:stretch>
        </p:blipFill>
        <p:spPr>
          <a:xfrm>
            <a:off x="1891375" y="1717150"/>
            <a:ext cx="4957250" cy="3219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Login</a:t>
            </a:r>
            <a:endParaRPr b="1"/>
          </a:p>
        </p:txBody>
      </p:sp>
      <p:sp>
        <p:nvSpPr>
          <p:cNvPr id="137" name="Google Shape;137;p22"/>
          <p:cNvSpPr txBox="1"/>
          <p:nvPr>
            <p:ph idx="1" type="body"/>
          </p:nvPr>
        </p:nvSpPr>
        <p:spPr>
          <a:xfrm>
            <a:off x="311700" y="1544450"/>
            <a:ext cx="3754200" cy="3024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24292E"/>
                </a:solidFill>
                <a:highlight>
                  <a:srgbClr val="FFFFFF"/>
                </a:highlight>
              </a:rPr>
              <a:t>Every organization member enter their login credentials to have a view of costume designing home page. </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38" name="Google Shape;138;p22"/>
          <p:cNvPicPr preferRelativeResize="0"/>
          <p:nvPr/>
        </p:nvPicPr>
        <p:blipFill>
          <a:blip r:embed="rId3">
            <a:alphaModFix/>
          </a:blip>
          <a:stretch>
            <a:fillRect/>
          </a:stretch>
        </p:blipFill>
        <p:spPr>
          <a:xfrm>
            <a:off x="3889800" y="101725"/>
            <a:ext cx="5175649" cy="4993475"/>
          </a:xfrm>
          <a:prstGeom prst="rect">
            <a:avLst/>
          </a:prstGeom>
          <a:noFill/>
          <a:ln>
            <a:noFill/>
          </a:ln>
        </p:spPr>
      </p:pic>
      <p:sp>
        <p:nvSpPr>
          <p:cNvPr id="139" name="Google Shape;139;p22"/>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140" name="Google Shape;140;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2034299"/>
            <a:ext cx="41676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Cr</a:t>
            </a:r>
            <a:r>
              <a:rPr b="1" lang="en"/>
              <a:t>eate show</a:t>
            </a:r>
            <a:endParaRPr b="1"/>
          </a:p>
        </p:txBody>
      </p:sp>
      <p:sp>
        <p:nvSpPr>
          <p:cNvPr id="146" name="Google Shape;146;p23"/>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47" name="Google Shape;147;p23"/>
          <p:cNvPicPr preferRelativeResize="0"/>
          <p:nvPr/>
        </p:nvPicPr>
        <p:blipFill>
          <a:blip r:embed="rId3">
            <a:alphaModFix/>
          </a:blip>
          <a:stretch>
            <a:fillRect/>
          </a:stretch>
        </p:blipFill>
        <p:spPr>
          <a:xfrm>
            <a:off x="3222225" y="153725"/>
            <a:ext cx="5372873" cy="4933774"/>
          </a:xfrm>
          <a:prstGeom prst="rect">
            <a:avLst/>
          </a:prstGeom>
          <a:noFill/>
          <a:ln>
            <a:noFill/>
          </a:ln>
        </p:spPr>
      </p:pic>
      <p:sp>
        <p:nvSpPr>
          <p:cNvPr id="148" name="Google Shape;148;p23"/>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49" name="Google Shape;149;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4"/>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Basic information form</a:t>
            </a:r>
            <a:endParaRPr b="1"/>
          </a:p>
        </p:txBody>
      </p:sp>
      <p:sp>
        <p:nvSpPr>
          <p:cNvPr id="156" name="Google Shape;156;p24"/>
          <p:cNvSpPr txBox="1"/>
          <p:nvPr>
            <p:ph idx="1" type="body"/>
          </p:nvPr>
        </p:nvSpPr>
        <p:spPr>
          <a:xfrm>
            <a:off x="311700" y="1871025"/>
            <a:ext cx="3754200" cy="26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4292E"/>
                </a:solidFill>
              </a:rPr>
              <a:t>Designer has the access to send the basic information form of a performer performing in a play.</a:t>
            </a:r>
            <a:endParaRPr>
              <a:solidFill>
                <a:srgbClr val="24292E"/>
              </a:solidFill>
            </a:endParaRPr>
          </a:p>
          <a:p>
            <a:pPr indent="0" lvl="0" marL="0" rtl="0" algn="l">
              <a:spcBef>
                <a:spcPts val="1200"/>
              </a:spcBef>
              <a:spcAft>
                <a:spcPts val="0"/>
              </a:spcAft>
              <a:buNone/>
            </a:pPr>
            <a:r>
              <a:t/>
            </a:r>
            <a:endParaRPr>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a:solidFill>
                <a:srgbClr val="000000"/>
              </a:solidFill>
              <a:highlight>
                <a:srgbClr val="FFFFFF"/>
              </a:highlight>
            </a:endParaRPr>
          </a:p>
          <a:p>
            <a:pPr indent="0" lvl="0" marL="0" rtl="0" algn="l">
              <a:spcBef>
                <a:spcPts val="1600"/>
              </a:spcBef>
              <a:spcAft>
                <a:spcPts val="1600"/>
              </a:spcAft>
              <a:buNone/>
            </a:pPr>
            <a:r>
              <a:t/>
            </a:r>
            <a:endParaRPr>
              <a:solidFill>
                <a:srgbClr val="000000"/>
              </a:solidFill>
            </a:endParaRPr>
          </a:p>
        </p:txBody>
      </p:sp>
      <p:pic>
        <p:nvPicPr>
          <p:cNvPr id="157" name="Google Shape;157;p24"/>
          <p:cNvPicPr preferRelativeResize="0"/>
          <p:nvPr/>
        </p:nvPicPr>
        <p:blipFill>
          <a:blip r:embed="rId3">
            <a:alphaModFix/>
          </a:blip>
          <a:stretch>
            <a:fillRect/>
          </a:stretch>
        </p:blipFill>
        <p:spPr>
          <a:xfrm>
            <a:off x="3945500" y="1170125"/>
            <a:ext cx="4886800" cy="3688874"/>
          </a:xfrm>
          <a:prstGeom prst="rect">
            <a:avLst/>
          </a:prstGeom>
          <a:noFill/>
          <a:ln>
            <a:noFill/>
          </a:ln>
        </p:spPr>
      </p:pic>
      <p:sp>
        <p:nvSpPr>
          <p:cNvPr id="158" name="Google Shape;158;p24"/>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59" name="Google Shape;15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Designer pull list</a:t>
            </a:r>
            <a:endParaRPr b="1"/>
          </a:p>
          <a:p>
            <a:pPr indent="0" lvl="0" marL="0" rtl="0" algn="l">
              <a:spcBef>
                <a:spcPts val="0"/>
              </a:spcBef>
              <a:spcAft>
                <a:spcPts val="0"/>
              </a:spcAft>
              <a:buNone/>
            </a:pPr>
            <a:r>
              <a:t/>
            </a:r>
            <a:endParaRPr/>
          </a:p>
        </p:txBody>
      </p:sp>
      <p:sp>
        <p:nvSpPr>
          <p:cNvPr id="165" name="Google Shape;165;p25"/>
          <p:cNvSpPr txBox="1"/>
          <p:nvPr>
            <p:ph idx="1" type="body"/>
          </p:nvPr>
        </p:nvSpPr>
        <p:spPr>
          <a:xfrm>
            <a:off x="311700" y="1773050"/>
            <a:ext cx="4014000" cy="27957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rgbClr val="000000"/>
                </a:solidFill>
                <a:highlight>
                  <a:srgbClr val="FFFFFF"/>
                </a:highlight>
              </a:rPr>
              <a:t>Designer will log in to the system to get a view of what projects are going on for this month and who are the performers and their details for the play.</a:t>
            </a:r>
            <a:endParaRPr>
              <a:solidFill>
                <a:srgbClr val="000000"/>
              </a:solidFill>
              <a:highlight>
                <a:srgbClr val="FFFFFF"/>
              </a:highlight>
            </a:endParaRPr>
          </a:p>
          <a:p>
            <a:pPr indent="0" lvl="0" marL="0" rtl="0" algn="l">
              <a:spcBef>
                <a:spcPts val="1600"/>
              </a:spcBef>
              <a:spcAft>
                <a:spcPts val="1600"/>
              </a:spcAft>
              <a:buNone/>
            </a:pPr>
            <a:r>
              <a:t/>
            </a:r>
            <a:endParaRPr>
              <a:solidFill>
                <a:srgbClr val="000000"/>
              </a:solidFill>
            </a:endParaRPr>
          </a:p>
        </p:txBody>
      </p:sp>
      <p:pic>
        <p:nvPicPr>
          <p:cNvPr id="166" name="Google Shape;166;p25"/>
          <p:cNvPicPr preferRelativeResize="0"/>
          <p:nvPr/>
        </p:nvPicPr>
        <p:blipFill>
          <a:blip r:embed="rId3">
            <a:alphaModFix/>
          </a:blip>
          <a:stretch>
            <a:fillRect/>
          </a:stretch>
        </p:blipFill>
        <p:spPr>
          <a:xfrm>
            <a:off x="4325700" y="235900"/>
            <a:ext cx="4702774" cy="4755202"/>
          </a:xfrm>
          <a:prstGeom prst="rect">
            <a:avLst/>
          </a:prstGeom>
          <a:noFill/>
          <a:ln>
            <a:noFill/>
          </a:ln>
        </p:spPr>
      </p:pic>
      <p:sp>
        <p:nvSpPr>
          <p:cNvPr id="167" name="Google Shape;167;p25"/>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68" name="Google Shape;168;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6"/>
          <p:cNvSpPr txBox="1"/>
          <p:nvPr>
            <p:ph type="title"/>
          </p:nvPr>
        </p:nvSpPr>
        <p:spPr>
          <a:xfrm>
            <a:off x="154900" y="1968975"/>
            <a:ext cx="2980200" cy="10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Performer measurements</a:t>
            </a:r>
            <a:endParaRPr b="1"/>
          </a:p>
        </p:txBody>
      </p:sp>
      <p:sp>
        <p:nvSpPr>
          <p:cNvPr id="174" name="Google Shape;174;p26"/>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75" name="Google Shape;175;p26"/>
          <p:cNvPicPr preferRelativeResize="0"/>
          <p:nvPr/>
        </p:nvPicPr>
        <p:blipFill>
          <a:blip r:embed="rId3">
            <a:alphaModFix/>
          </a:blip>
          <a:stretch>
            <a:fillRect/>
          </a:stretch>
        </p:blipFill>
        <p:spPr>
          <a:xfrm>
            <a:off x="2832075" y="152400"/>
            <a:ext cx="6232723" cy="4888151"/>
          </a:xfrm>
          <a:prstGeom prst="rect">
            <a:avLst/>
          </a:prstGeom>
          <a:noFill/>
          <a:ln>
            <a:noFill/>
          </a:ln>
        </p:spPr>
      </p:pic>
      <p:sp>
        <p:nvSpPr>
          <p:cNvPr id="176" name="Google Shape;176;p26"/>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77" name="Google Shape;17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7"/>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Edit measurements</a:t>
            </a:r>
            <a:endParaRPr b="1"/>
          </a:p>
        </p:txBody>
      </p:sp>
      <p:sp>
        <p:nvSpPr>
          <p:cNvPr id="184" name="Google Shape;184;p27"/>
          <p:cNvSpPr txBox="1"/>
          <p:nvPr>
            <p:ph idx="1" type="body"/>
          </p:nvPr>
        </p:nvSpPr>
        <p:spPr>
          <a:xfrm>
            <a:off x="311700" y="1871025"/>
            <a:ext cx="3754200" cy="2697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000000"/>
                </a:solidFill>
                <a:highlight>
                  <a:srgbClr val="FFFFFF"/>
                </a:highlight>
              </a:rPr>
              <a:t>Designer only has the admin access to modify the measurements of a performer.</a:t>
            </a:r>
            <a:endParaRPr>
              <a:solidFill>
                <a:srgbClr val="000000"/>
              </a:solidFill>
              <a:highlight>
                <a:srgbClr val="FFFFFF"/>
              </a:highlight>
            </a:endParaRPr>
          </a:p>
          <a:p>
            <a:pPr indent="0" lvl="0" marL="0" rtl="0" algn="l">
              <a:spcBef>
                <a:spcPts val="1600"/>
              </a:spcBef>
              <a:spcAft>
                <a:spcPts val="1600"/>
              </a:spcAft>
              <a:buNone/>
            </a:pPr>
            <a:r>
              <a:t/>
            </a:r>
            <a:endParaRPr>
              <a:solidFill>
                <a:srgbClr val="000000"/>
              </a:solidFill>
            </a:endParaRPr>
          </a:p>
        </p:txBody>
      </p:sp>
      <p:pic>
        <p:nvPicPr>
          <p:cNvPr id="185" name="Google Shape;185;p27"/>
          <p:cNvPicPr preferRelativeResize="0"/>
          <p:nvPr/>
        </p:nvPicPr>
        <p:blipFill>
          <a:blip r:embed="rId3">
            <a:alphaModFix/>
          </a:blip>
          <a:stretch>
            <a:fillRect/>
          </a:stretch>
        </p:blipFill>
        <p:spPr>
          <a:xfrm>
            <a:off x="3872875" y="272225"/>
            <a:ext cx="5107202" cy="4647300"/>
          </a:xfrm>
          <a:prstGeom prst="rect">
            <a:avLst/>
          </a:prstGeom>
          <a:noFill/>
          <a:ln>
            <a:noFill/>
          </a:ln>
        </p:spPr>
      </p:pic>
      <p:sp>
        <p:nvSpPr>
          <p:cNvPr id="186" name="Google Shape;186;p27"/>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87" name="Google Shape;18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8"/>
          <p:cNvSpPr txBox="1"/>
          <p:nvPr>
            <p:ph type="title"/>
          </p:nvPr>
        </p:nvSpPr>
        <p:spPr>
          <a:xfrm>
            <a:off x="311700" y="2034299"/>
            <a:ext cx="41676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Assign employee</a:t>
            </a:r>
            <a:endParaRPr b="1"/>
          </a:p>
        </p:txBody>
      </p:sp>
      <p:sp>
        <p:nvSpPr>
          <p:cNvPr id="193" name="Google Shape;193;p28"/>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4" name="Google Shape;194;p28"/>
          <p:cNvPicPr preferRelativeResize="0"/>
          <p:nvPr/>
        </p:nvPicPr>
        <p:blipFill rotWithShape="1">
          <a:blip r:embed="rId3">
            <a:alphaModFix/>
          </a:blip>
          <a:srcRect b="21362" l="7987" r="24603" t="10298"/>
          <a:stretch/>
        </p:blipFill>
        <p:spPr>
          <a:xfrm>
            <a:off x="3543400" y="270825"/>
            <a:ext cx="5290450" cy="4620974"/>
          </a:xfrm>
          <a:prstGeom prst="rect">
            <a:avLst/>
          </a:prstGeom>
          <a:noFill/>
          <a:ln>
            <a:noFill/>
          </a:ln>
        </p:spPr>
      </p:pic>
      <p:sp>
        <p:nvSpPr>
          <p:cNvPr id="195" name="Google Shape;195;p28"/>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196" name="Google Shape;196;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311700" y="2019875"/>
            <a:ext cx="2529600" cy="6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Shop pull list</a:t>
            </a:r>
            <a:endParaRPr b="1"/>
          </a:p>
        </p:txBody>
      </p:sp>
      <p:sp>
        <p:nvSpPr>
          <p:cNvPr id="202" name="Google Shape;202;p29"/>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3" name="Google Shape;203;p29"/>
          <p:cNvPicPr preferRelativeResize="0"/>
          <p:nvPr/>
        </p:nvPicPr>
        <p:blipFill>
          <a:blip r:embed="rId3">
            <a:alphaModFix/>
          </a:blip>
          <a:stretch>
            <a:fillRect/>
          </a:stretch>
        </p:blipFill>
        <p:spPr>
          <a:xfrm>
            <a:off x="2993700" y="152400"/>
            <a:ext cx="5889552" cy="4839724"/>
          </a:xfrm>
          <a:prstGeom prst="rect">
            <a:avLst/>
          </a:prstGeom>
          <a:noFill/>
          <a:ln>
            <a:noFill/>
          </a:ln>
        </p:spPr>
      </p:pic>
      <p:sp>
        <p:nvSpPr>
          <p:cNvPr id="204" name="Google Shape;204;p29"/>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205" name="Google Shape;205;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311700" y="1995675"/>
            <a:ext cx="2529600" cy="6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Find option</a:t>
            </a:r>
            <a:endParaRPr b="1"/>
          </a:p>
        </p:txBody>
      </p:sp>
      <p:sp>
        <p:nvSpPr>
          <p:cNvPr id="211" name="Google Shape;211;p30"/>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12" name="Google Shape;212;p30"/>
          <p:cNvPicPr preferRelativeResize="0"/>
          <p:nvPr/>
        </p:nvPicPr>
        <p:blipFill>
          <a:blip r:embed="rId3">
            <a:alphaModFix/>
          </a:blip>
          <a:stretch>
            <a:fillRect/>
          </a:stretch>
        </p:blipFill>
        <p:spPr>
          <a:xfrm>
            <a:off x="3586700" y="152400"/>
            <a:ext cx="4541134" cy="4791326"/>
          </a:xfrm>
          <a:prstGeom prst="rect">
            <a:avLst/>
          </a:prstGeom>
          <a:noFill/>
          <a:ln>
            <a:noFill/>
          </a:ln>
        </p:spPr>
      </p:pic>
      <p:sp>
        <p:nvSpPr>
          <p:cNvPr id="213" name="Google Shape;213;p30"/>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Naveen Kumar Puvvada</a:t>
            </a:r>
            <a:endParaRPr/>
          </a:p>
        </p:txBody>
      </p:sp>
      <p:sp>
        <p:nvSpPr>
          <p:cNvPr id="214" name="Google Shape;214;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311700" y="2007775"/>
            <a:ext cx="2529600" cy="65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Rental</a:t>
            </a:r>
            <a:endParaRPr b="1"/>
          </a:p>
        </p:txBody>
      </p:sp>
      <p:sp>
        <p:nvSpPr>
          <p:cNvPr id="220" name="Google Shape;220;p31"/>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21" name="Google Shape;221;p31"/>
          <p:cNvPicPr preferRelativeResize="0"/>
          <p:nvPr/>
        </p:nvPicPr>
        <p:blipFill>
          <a:blip r:embed="rId3">
            <a:alphaModFix/>
          </a:blip>
          <a:stretch>
            <a:fillRect/>
          </a:stretch>
        </p:blipFill>
        <p:spPr>
          <a:xfrm>
            <a:off x="2465425" y="152400"/>
            <a:ext cx="6449975" cy="4589199"/>
          </a:xfrm>
          <a:prstGeom prst="rect">
            <a:avLst/>
          </a:prstGeom>
          <a:noFill/>
          <a:ln>
            <a:noFill/>
          </a:ln>
        </p:spPr>
      </p:pic>
      <p:sp>
        <p:nvSpPr>
          <p:cNvPr id="222" name="Google Shape;222;p31"/>
          <p:cNvSpPr txBox="1"/>
          <p:nvPr/>
        </p:nvSpPr>
        <p:spPr>
          <a:xfrm>
            <a:off x="0" y="4741600"/>
            <a:ext cx="27096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Venkata Siva sai Nadipeneni</a:t>
            </a:r>
            <a:endParaRPr/>
          </a:p>
        </p:txBody>
      </p:sp>
      <p:sp>
        <p:nvSpPr>
          <p:cNvPr id="223" name="Google Shape;223;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nvSpPr>
        <p:spPr>
          <a:xfrm>
            <a:off x="100425" y="1515925"/>
            <a:ext cx="89619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Meghana Mayaluri        Naveen Puvvada     Siva Sai Nadipeneni</a:t>
            </a:r>
            <a:r>
              <a:rPr b="1" lang="en">
                <a:solidFill>
                  <a:schemeClr val="dk1"/>
                </a:solidFill>
              </a:rPr>
              <a:t>     Akhil Ravipati            Shiva Mutukula   </a:t>
            </a:r>
            <a:endParaRPr b="1"/>
          </a:p>
        </p:txBody>
      </p:sp>
      <p:pic>
        <p:nvPicPr>
          <p:cNvPr id="61" name="Google Shape;61;p14"/>
          <p:cNvPicPr preferRelativeResize="0"/>
          <p:nvPr/>
        </p:nvPicPr>
        <p:blipFill>
          <a:blip r:embed="rId3">
            <a:alphaModFix/>
          </a:blip>
          <a:stretch>
            <a:fillRect/>
          </a:stretch>
        </p:blipFill>
        <p:spPr>
          <a:xfrm>
            <a:off x="219650" y="2143150"/>
            <a:ext cx="1538176" cy="2593226"/>
          </a:xfrm>
          <a:prstGeom prst="rect">
            <a:avLst/>
          </a:prstGeom>
          <a:noFill/>
          <a:ln>
            <a:noFill/>
          </a:ln>
        </p:spPr>
      </p:pic>
      <p:sp>
        <p:nvSpPr>
          <p:cNvPr id="62" name="Google Shape;62;p14"/>
          <p:cNvSpPr txBox="1"/>
          <p:nvPr>
            <p:ph idx="4294967295"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Team members:</a:t>
            </a:r>
            <a:endParaRPr b="1"/>
          </a:p>
        </p:txBody>
      </p:sp>
      <p:pic>
        <p:nvPicPr>
          <p:cNvPr id="63" name="Google Shape;63;p14"/>
          <p:cNvPicPr preferRelativeResize="0"/>
          <p:nvPr/>
        </p:nvPicPr>
        <p:blipFill>
          <a:blip r:embed="rId4">
            <a:alphaModFix/>
          </a:blip>
          <a:stretch>
            <a:fillRect/>
          </a:stretch>
        </p:blipFill>
        <p:spPr>
          <a:xfrm>
            <a:off x="2057838" y="2143150"/>
            <a:ext cx="1538175" cy="2593226"/>
          </a:xfrm>
          <a:prstGeom prst="rect">
            <a:avLst/>
          </a:prstGeom>
          <a:noFill/>
          <a:ln>
            <a:noFill/>
          </a:ln>
        </p:spPr>
      </p:pic>
      <p:pic>
        <p:nvPicPr>
          <p:cNvPr id="64" name="Google Shape;64;p14"/>
          <p:cNvPicPr preferRelativeResize="0"/>
          <p:nvPr/>
        </p:nvPicPr>
        <p:blipFill>
          <a:blip r:embed="rId5">
            <a:alphaModFix/>
          </a:blip>
          <a:stretch>
            <a:fillRect/>
          </a:stretch>
        </p:blipFill>
        <p:spPr>
          <a:xfrm>
            <a:off x="3845250" y="2143150"/>
            <a:ext cx="1538174" cy="2593226"/>
          </a:xfrm>
          <a:prstGeom prst="rect">
            <a:avLst/>
          </a:prstGeom>
          <a:noFill/>
          <a:ln>
            <a:noFill/>
          </a:ln>
        </p:spPr>
      </p:pic>
      <p:pic>
        <p:nvPicPr>
          <p:cNvPr id="65" name="Google Shape;65;p14"/>
          <p:cNvPicPr preferRelativeResize="0"/>
          <p:nvPr/>
        </p:nvPicPr>
        <p:blipFill>
          <a:blip r:embed="rId6">
            <a:alphaModFix/>
          </a:blip>
          <a:stretch>
            <a:fillRect/>
          </a:stretch>
        </p:blipFill>
        <p:spPr>
          <a:xfrm>
            <a:off x="7314875" y="2143150"/>
            <a:ext cx="1747450" cy="2593225"/>
          </a:xfrm>
          <a:prstGeom prst="rect">
            <a:avLst/>
          </a:prstGeom>
          <a:noFill/>
          <a:ln>
            <a:noFill/>
          </a:ln>
        </p:spPr>
      </p:pic>
      <p:pic>
        <p:nvPicPr>
          <p:cNvPr id="66" name="Google Shape;66;p14"/>
          <p:cNvPicPr preferRelativeResize="0"/>
          <p:nvPr/>
        </p:nvPicPr>
        <p:blipFill>
          <a:blip r:embed="rId7">
            <a:alphaModFix/>
          </a:blip>
          <a:stretch>
            <a:fillRect/>
          </a:stretch>
        </p:blipFill>
        <p:spPr>
          <a:xfrm>
            <a:off x="5580062" y="2127746"/>
            <a:ext cx="1538176" cy="262403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Data management plan</a:t>
            </a:r>
            <a:endParaRPr/>
          </a:p>
        </p:txBody>
      </p:sp>
      <p:sp>
        <p:nvSpPr>
          <p:cNvPr id="229" name="Google Shape;229;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We are using </a:t>
            </a:r>
            <a:r>
              <a:rPr lang="en">
                <a:solidFill>
                  <a:srgbClr val="000000"/>
                </a:solidFill>
              </a:rPr>
              <a:t>Mongodb</a:t>
            </a:r>
            <a:r>
              <a:rPr lang="en">
                <a:solidFill>
                  <a:srgbClr val="000000"/>
                </a:solidFill>
              </a:rPr>
              <a:t> to store our data.</a:t>
            </a:r>
            <a:endParaRPr>
              <a:solidFill>
                <a:srgbClr val="000000"/>
              </a:solidFill>
            </a:endParaRPr>
          </a:p>
          <a:p>
            <a:pPr indent="0" lvl="0" marL="0" rtl="0" algn="l">
              <a:spcBef>
                <a:spcPts val="1600"/>
              </a:spcBef>
              <a:spcAft>
                <a:spcPts val="0"/>
              </a:spcAft>
              <a:buNone/>
            </a:pPr>
            <a:r>
              <a:rPr lang="en">
                <a:solidFill>
                  <a:srgbClr val="000000"/>
                </a:solidFill>
              </a:rPr>
              <a:t>Data to be stored:</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Employee details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Play details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Performer details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Shop pull list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Rental details</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t/>
            </a:r>
            <a:endParaRPr/>
          </a:p>
        </p:txBody>
      </p:sp>
      <p:sp>
        <p:nvSpPr>
          <p:cNvPr id="230" name="Google Shape;230;p32"/>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2"/>
          <p:cNvSpPr txBox="1"/>
          <p:nvPr/>
        </p:nvSpPr>
        <p:spPr>
          <a:xfrm>
            <a:off x="87800" y="4741600"/>
            <a:ext cx="26721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32" name="Google Shape;232;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3"/>
          <p:cNvSpPr txBox="1"/>
          <p:nvPr>
            <p:ph type="title"/>
          </p:nvPr>
        </p:nvSpPr>
        <p:spPr>
          <a:xfrm>
            <a:off x="171750" y="2148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Employee details</a:t>
            </a:r>
            <a:endParaRPr b="1"/>
          </a:p>
          <a:p>
            <a:pPr indent="0" lvl="0" marL="0" rtl="0" algn="l">
              <a:spcBef>
                <a:spcPts val="0"/>
              </a:spcBef>
              <a:spcAft>
                <a:spcPts val="0"/>
              </a:spcAft>
              <a:buNone/>
            </a:pPr>
            <a:r>
              <a:t/>
            </a:r>
            <a:endParaRPr b="1"/>
          </a:p>
        </p:txBody>
      </p:sp>
      <p:sp>
        <p:nvSpPr>
          <p:cNvPr id="238" name="Google Shape;238;p33"/>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39" name="Google Shape;239;p33"/>
          <p:cNvPicPr preferRelativeResize="0"/>
          <p:nvPr/>
        </p:nvPicPr>
        <p:blipFill>
          <a:blip r:embed="rId3">
            <a:alphaModFix/>
          </a:blip>
          <a:stretch>
            <a:fillRect/>
          </a:stretch>
        </p:blipFill>
        <p:spPr>
          <a:xfrm>
            <a:off x="4106475" y="162850"/>
            <a:ext cx="4316050" cy="4694826"/>
          </a:xfrm>
          <a:prstGeom prst="rect">
            <a:avLst/>
          </a:prstGeom>
          <a:noFill/>
          <a:ln>
            <a:noFill/>
          </a:ln>
        </p:spPr>
      </p:pic>
      <p:sp>
        <p:nvSpPr>
          <p:cNvPr id="240" name="Google Shape;240;p33"/>
          <p:cNvSpPr txBox="1"/>
          <p:nvPr/>
        </p:nvSpPr>
        <p:spPr>
          <a:xfrm>
            <a:off x="0" y="4741600"/>
            <a:ext cx="27348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41" name="Google Shape;24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4"/>
          <p:cNvSpPr txBox="1"/>
          <p:nvPr>
            <p:ph type="title"/>
          </p:nvPr>
        </p:nvSpPr>
        <p:spPr>
          <a:xfrm>
            <a:off x="386700" y="2159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Performer details</a:t>
            </a:r>
            <a:endParaRPr b="1"/>
          </a:p>
          <a:p>
            <a:pPr indent="0" lvl="0" marL="0" rtl="0" algn="l">
              <a:spcBef>
                <a:spcPts val="0"/>
              </a:spcBef>
              <a:spcAft>
                <a:spcPts val="0"/>
              </a:spcAft>
              <a:buNone/>
            </a:pPr>
            <a:r>
              <a:t/>
            </a:r>
            <a:endParaRPr b="1"/>
          </a:p>
        </p:txBody>
      </p:sp>
      <p:sp>
        <p:nvSpPr>
          <p:cNvPr id="247" name="Google Shape;247;p34"/>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4"/>
          <p:cNvPicPr preferRelativeResize="0"/>
          <p:nvPr/>
        </p:nvPicPr>
        <p:blipFill>
          <a:blip r:embed="rId3">
            <a:alphaModFix/>
          </a:blip>
          <a:stretch>
            <a:fillRect/>
          </a:stretch>
        </p:blipFill>
        <p:spPr>
          <a:xfrm>
            <a:off x="4974450" y="120000"/>
            <a:ext cx="3790975" cy="4850075"/>
          </a:xfrm>
          <a:prstGeom prst="rect">
            <a:avLst/>
          </a:prstGeom>
          <a:noFill/>
          <a:ln>
            <a:noFill/>
          </a:ln>
        </p:spPr>
      </p:pic>
      <p:sp>
        <p:nvSpPr>
          <p:cNvPr id="249" name="Google Shape;249;p34"/>
          <p:cNvSpPr txBox="1"/>
          <p:nvPr/>
        </p:nvSpPr>
        <p:spPr>
          <a:xfrm>
            <a:off x="0" y="4741600"/>
            <a:ext cx="29106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50" name="Google Shape;250;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5"/>
          <p:cNvSpPr txBox="1"/>
          <p:nvPr>
            <p:ph type="title"/>
          </p:nvPr>
        </p:nvSpPr>
        <p:spPr>
          <a:xfrm>
            <a:off x="215250" y="2138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Play details</a:t>
            </a:r>
            <a:endParaRPr b="1"/>
          </a:p>
          <a:p>
            <a:pPr indent="0" lvl="0" marL="0" rtl="0" algn="l">
              <a:spcBef>
                <a:spcPts val="0"/>
              </a:spcBef>
              <a:spcAft>
                <a:spcPts val="0"/>
              </a:spcAft>
              <a:buNone/>
            </a:pPr>
            <a:r>
              <a:t/>
            </a:r>
            <a:endParaRPr b="1"/>
          </a:p>
        </p:txBody>
      </p:sp>
      <p:sp>
        <p:nvSpPr>
          <p:cNvPr id="256" name="Google Shape;256;p35"/>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35"/>
          <p:cNvPicPr preferRelativeResize="0"/>
          <p:nvPr/>
        </p:nvPicPr>
        <p:blipFill>
          <a:blip r:embed="rId3">
            <a:alphaModFix/>
          </a:blip>
          <a:stretch>
            <a:fillRect/>
          </a:stretch>
        </p:blipFill>
        <p:spPr>
          <a:xfrm>
            <a:off x="3956450" y="270025"/>
            <a:ext cx="4926850" cy="4471575"/>
          </a:xfrm>
          <a:prstGeom prst="rect">
            <a:avLst/>
          </a:prstGeom>
          <a:noFill/>
          <a:ln>
            <a:noFill/>
          </a:ln>
        </p:spPr>
      </p:pic>
      <p:sp>
        <p:nvSpPr>
          <p:cNvPr id="258" name="Google Shape;258;p35"/>
          <p:cNvSpPr txBox="1"/>
          <p:nvPr/>
        </p:nvSpPr>
        <p:spPr>
          <a:xfrm>
            <a:off x="0" y="4741600"/>
            <a:ext cx="26094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59" name="Google Shape;259;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6"/>
          <p:cNvSpPr txBox="1"/>
          <p:nvPr>
            <p:ph type="title"/>
          </p:nvPr>
        </p:nvSpPr>
        <p:spPr>
          <a:xfrm>
            <a:off x="215250" y="2138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Shoppull list</a:t>
            </a:r>
            <a:r>
              <a:rPr b="1" lang="en"/>
              <a:t> details</a:t>
            </a:r>
            <a:endParaRPr b="1"/>
          </a:p>
          <a:p>
            <a:pPr indent="0" lvl="0" marL="0" rtl="0" algn="l">
              <a:spcBef>
                <a:spcPts val="0"/>
              </a:spcBef>
              <a:spcAft>
                <a:spcPts val="0"/>
              </a:spcAft>
              <a:buNone/>
            </a:pPr>
            <a:r>
              <a:t/>
            </a:r>
            <a:endParaRPr b="1"/>
          </a:p>
        </p:txBody>
      </p:sp>
      <p:sp>
        <p:nvSpPr>
          <p:cNvPr id="265" name="Google Shape;265;p36"/>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66" name="Google Shape;266;p36"/>
          <p:cNvPicPr preferRelativeResize="0"/>
          <p:nvPr/>
        </p:nvPicPr>
        <p:blipFill>
          <a:blip r:embed="rId3">
            <a:alphaModFix/>
          </a:blip>
          <a:stretch>
            <a:fillRect/>
          </a:stretch>
        </p:blipFill>
        <p:spPr>
          <a:xfrm>
            <a:off x="4870850" y="47625"/>
            <a:ext cx="3924300" cy="5048250"/>
          </a:xfrm>
          <a:prstGeom prst="rect">
            <a:avLst/>
          </a:prstGeom>
          <a:noFill/>
          <a:ln>
            <a:noFill/>
          </a:ln>
        </p:spPr>
      </p:pic>
      <p:sp>
        <p:nvSpPr>
          <p:cNvPr id="267" name="Google Shape;267;p36"/>
          <p:cNvSpPr txBox="1"/>
          <p:nvPr/>
        </p:nvSpPr>
        <p:spPr>
          <a:xfrm>
            <a:off x="0" y="4741600"/>
            <a:ext cx="26220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68" name="Google Shape;268;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7"/>
          <p:cNvSpPr txBox="1"/>
          <p:nvPr>
            <p:ph type="title"/>
          </p:nvPr>
        </p:nvSpPr>
        <p:spPr>
          <a:xfrm>
            <a:off x="429575" y="1999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Rental</a:t>
            </a:r>
            <a:r>
              <a:rPr b="1" lang="en"/>
              <a:t> details</a:t>
            </a:r>
            <a:endParaRPr b="1"/>
          </a:p>
          <a:p>
            <a:pPr indent="0" lvl="0" marL="0" rtl="0" algn="l">
              <a:spcBef>
                <a:spcPts val="0"/>
              </a:spcBef>
              <a:spcAft>
                <a:spcPts val="0"/>
              </a:spcAft>
              <a:buNone/>
            </a:pPr>
            <a:r>
              <a:t/>
            </a:r>
            <a:endParaRPr b="1"/>
          </a:p>
        </p:txBody>
      </p:sp>
      <p:sp>
        <p:nvSpPr>
          <p:cNvPr id="274" name="Google Shape;274;p37"/>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75" name="Google Shape;275;p37"/>
          <p:cNvPicPr preferRelativeResize="0"/>
          <p:nvPr/>
        </p:nvPicPr>
        <p:blipFill>
          <a:blip r:embed="rId3">
            <a:alphaModFix/>
          </a:blip>
          <a:stretch>
            <a:fillRect/>
          </a:stretch>
        </p:blipFill>
        <p:spPr>
          <a:xfrm>
            <a:off x="4235050" y="0"/>
            <a:ext cx="4640125" cy="5018743"/>
          </a:xfrm>
          <a:prstGeom prst="rect">
            <a:avLst/>
          </a:prstGeom>
          <a:noFill/>
          <a:ln>
            <a:noFill/>
          </a:ln>
        </p:spPr>
      </p:pic>
      <p:sp>
        <p:nvSpPr>
          <p:cNvPr id="276" name="Google Shape;276;p37"/>
          <p:cNvSpPr txBox="1"/>
          <p:nvPr/>
        </p:nvSpPr>
        <p:spPr>
          <a:xfrm>
            <a:off x="0" y="4741600"/>
            <a:ext cx="27222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77" name="Google Shape;277;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a:t>
            </a:r>
            <a:r>
              <a:rPr b="1" lang="en"/>
              <a:t>rchitecture plan</a:t>
            </a:r>
            <a:endParaRPr b="1"/>
          </a:p>
        </p:txBody>
      </p:sp>
      <p:pic>
        <p:nvPicPr>
          <p:cNvPr id="283" name="Google Shape;283;p38"/>
          <p:cNvPicPr preferRelativeResize="0"/>
          <p:nvPr/>
        </p:nvPicPr>
        <p:blipFill>
          <a:blip r:embed="rId3">
            <a:alphaModFix/>
          </a:blip>
          <a:stretch>
            <a:fillRect/>
          </a:stretch>
        </p:blipFill>
        <p:spPr>
          <a:xfrm>
            <a:off x="1687750" y="1151350"/>
            <a:ext cx="6819800" cy="3931625"/>
          </a:xfrm>
          <a:prstGeom prst="rect">
            <a:avLst/>
          </a:prstGeom>
          <a:noFill/>
          <a:ln>
            <a:noFill/>
          </a:ln>
        </p:spPr>
      </p:pic>
      <p:sp>
        <p:nvSpPr>
          <p:cNvPr id="284" name="Google Shape;284;p38"/>
          <p:cNvSpPr txBox="1"/>
          <p:nvPr/>
        </p:nvSpPr>
        <p:spPr>
          <a:xfrm>
            <a:off x="0" y="4741600"/>
            <a:ext cx="26094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85" name="Google Shape;285;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D3B45"/>
                </a:solidFill>
                <a:highlight>
                  <a:srgbClr val="FFFFFF"/>
                </a:highlight>
              </a:rPr>
              <a:t>Design patterns</a:t>
            </a:r>
            <a:endParaRPr b="1"/>
          </a:p>
        </p:txBody>
      </p:sp>
      <p:sp>
        <p:nvSpPr>
          <p:cNvPr id="291" name="Google Shape;291;p39"/>
          <p:cNvSpPr txBox="1"/>
          <p:nvPr/>
        </p:nvSpPr>
        <p:spPr>
          <a:xfrm>
            <a:off x="163375" y="1511775"/>
            <a:ext cx="5372100" cy="3631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View: </a:t>
            </a:r>
            <a:r>
              <a:rPr lang="en" sz="1800"/>
              <a:t>The stuff for displaying whatever it is that you are supposed to be displaying in the application</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Controller: The bit that connects the view and model</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Model: The classes that model the domain or subject matter for which you are writing software</a:t>
            </a:r>
            <a:endParaRPr sz="1800"/>
          </a:p>
        </p:txBody>
      </p:sp>
      <p:pic>
        <p:nvPicPr>
          <p:cNvPr id="292" name="Google Shape;292;p39"/>
          <p:cNvPicPr preferRelativeResize="0"/>
          <p:nvPr/>
        </p:nvPicPr>
        <p:blipFill rotWithShape="1">
          <a:blip r:embed="rId3">
            <a:alphaModFix/>
          </a:blip>
          <a:srcRect b="0" l="0" r="45728" t="0"/>
          <a:stretch/>
        </p:blipFill>
        <p:spPr>
          <a:xfrm>
            <a:off x="5870475" y="1136225"/>
            <a:ext cx="3273525" cy="4018175"/>
          </a:xfrm>
          <a:prstGeom prst="rect">
            <a:avLst/>
          </a:prstGeom>
          <a:noFill/>
          <a:ln>
            <a:noFill/>
          </a:ln>
        </p:spPr>
      </p:pic>
      <p:sp>
        <p:nvSpPr>
          <p:cNvPr id="293" name="Google Shape;293;p39"/>
          <p:cNvSpPr txBox="1"/>
          <p:nvPr/>
        </p:nvSpPr>
        <p:spPr>
          <a:xfrm>
            <a:off x="0" y="4741600"/>
            <a:ext cx="28101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294" name="Google Shape;294;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000000"/>
                </a:solidFill>
              </a:rPr>
              <a:t>Platforms and technologies</a:t>
            </a:r>
            <a:endParaRPr b="1">
              <a:solidFill>
                <a:srgbClr val="000000"/>
              </a:solidFill>
            </a:endParaRPr>
          </a:p>
          <a:p>
            <a:pPr indent="0" lvl="0" marL="0" rtl="0" algn="l">
              <a:spcBef>
                <a:spcPts val="0"/>
              </a:spcBef>
              <a:spcAft>
                <a:spcPts val="0"/>
              </a:spcAft>
              <a:buNone/>
            </a:pPr>
            <a:r>
              <a:t/>
            </a:r>
            <a:endParaRPr b="1">
              <a:solidFill>
                <a:srgbClr val="000000"/>
              </a:solidFill>
            </a:endParaRPr>
          </a:p>
        </p:txBody>
      </p:sp>
      <p:sp>
        <p:nvSpPr>
          <p:cNvPr id="300" name="Google Shape;300;p40"/>
          <p:cNvSpPr txBox="1"/>
          <p:nvPr>
            <p:ph idx="1" type="body"/>
          </p:nvPr>
        </p:nvSpPr>
        <p:spPr>
          <a:xfrm>
            <a:off x="311700" y="1584400"/>
            <a:ext cx="8520600" cy="29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web application can be used for managing the costume design to maintain and organize the performers data.</a:t>
            </a:r>
            <a:endParaRPr sz="2400">
              <a:solidFill>
                <a:schemeClr val="dk1"/>
              </a:solidFill>
            </a:endParaRPr>
          </a:p>
          <a:p>
            <a:pPr indent="0" lvl="0" marL="0" rtl="0" algn="l">
              <a:spcBef>
                <a:spcPts val="1600"/>
              </a:spcBef>
              <a:spcAft>
                <a:spcPts val="0"/>
              </a:spcAft>
              <a:buNone/>
            </a:pPr>
            <a:r>
              <a:rPr b="1" lang="en">
                <a:solidFill>
                  <a:schemeClr val="dk1"/>
                </a:solidFill>
              </a:rPr>
              <a:t>Platform</a:t>
            </a:r>
            <a:r>
              <a:rPr lang="en">
                <a:solidFill>
                  <a:schemeClr val="dk1"/>
                </a:solidFill>
              </a:rPr>
              <a:t>: Node JS</a:t>
            </a:r>
            <a:endParaRPr>
              <a:solidFill>
                <a:schemeClr val="dk1"/>
              </a:solidFill>
            </a:endParaRPr>
          </a:p>
          <a:p>
            <a:pPr indent="0" lvl="0" marL="0" rtl="0" algn="l">
              <a:spcBef>
                <a:spcPts val="1600"/>
              </a:spcBef>
              <a:spcAft>
                <a:spcPts val="1600"/>
              </a:spcAft>
              <a:buNone/>
            </a:pPr>
            <a:r>
              <a:rPr b="1" lang="en">
                <a:solidFill>
                  <a:schemeClr val="dk1"/>
                </a:solidFill>
              </a:rPr>
              <a:t>Technologies:</a:t>
            </a:r>
            <a:r>
              <a:rPr lang="en">
                <a:solidFill>
                  <a:schemeClr val="dk1"/>
                </a:solidFill>
              </a:rPr>
              <a:t> HTML, CSS, Bootstrap</a:t>
            </a:r>
            <a:endParaRPr/>
          </a:p>
        </p:txBody>
      </p:sp>
      <p:pic>
        <p:nvPicPr>
          <p:cNvPr id="301" name="Google Shape;301;p40"/>
          <p:cNvPicPr preferRelativeResize="0"/>
          <p:nvPr/>
        </p:nvPicPr>
        <p:blipFill rotWithShape="1">
          <a:blip r:embed="rId3">
            <a:alphaModFix/>
          </a:blip>
          <a:srcRect b="0" l="6976" r="0" t="0"/>
          <a:stretch/>
        </p:blipFill>
        <p:spPr>
          <a:xfrm>
            <a:off x="6292700" y="3172275"/>
            <a:ext cx="2607526" cy="1971225"/>
          </a:xfrm>
          <a:prstGeom prst="rect">
            <a:avLst/>
          </a:prstGeom>
          <a:noFill/>
          <a:ln>
            <a:noFill/>
          </a:ln>
        </p:spPr>
      </p:pic>
      <p:pic>
        <p:nvPicPr>
          <p:cNvPr id="302" name="Google Shape;302;p40"/>
          <p:cNvPicPr preferRelativeResize="0"/>
          <p:nvPr/>
        </p:nvPicPr>
        <p:blipFill>
          <a:blip r:embed="rId4">
            <a:alphaModFix/>
          </a:blip>
          <a:stretch>
            <a:fillRect/>
          </a:stretch>
        </p:blipFill>
        <p:spPr>
          <a:xfrm>
            <a:off x="6117900" y="0"/>
            <a:ext cx="2782326" cy="1604651"/>
          </a:xfrm>
          <a:prstGeom prst="rect">
            <a:avLst/>
          </a:prstGeom>
          <a:noFill/>
          <a:ln>
            <a:noFill/>
          </a:ln>
        </p:spPr>
      </p:pic>
      <p:sp>
        <p:nvSpPr>
          <p:cNvPr id="303" name="Google Shape;303;p40"/>
          <p:cNvSpPr txBox="1"/>
          <p:nvPr/>
        </p:nvSpPr>
        <p:spPr>
          <a:xfrm>
            <a:off x="0" y="4741600"/>
            <a:ext cx="27822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Venkata Siva sai Nadipeneni</a:t>
            </a:r>
            <a:endParaRPr/>
          </a:p>
        </p:txBody>
      </p:sp>
      <p:sp>
        <p:nvSpPr>
          <p:cNvPr id="304" name="Google Shape;304;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2D3B45"/>
                </a:solidFill>
              </a:rPr>
              <a:t>Third party libraries </a:t>
            </a:r>
            <a:endParaRPr b="1">
              <a:solidFill>
                <a:srgbClr val="2D3B45"/>
              </a:solidFill>
            </a:endParaRPr>
          </a:p>
          <a:p>
            <a:pPr indent="0" lvl="0" marL="0" rtl="0" algn="l">
              <a:spcBef>
                <a:spcPts val="0"/>
              </a:spcBef>
              <a:spcAft>
                <a:spcPts val="0"/>
              </a:spcAft>
              <a:buNone/>
            </a:pPr>
            <a:r>
              <a:t/>
            </a:r>
            <a:endParaRPr b="1"/>
          </a:p>
        </p:txBody>
      </p:sp>
      <p:sp>
        <p:nvSpPr>
          <p:cNvPr id="310" name="Google Shape;310;p41"/>
          <p:cNvSpPr txBox="1"/>
          <p:nvPr>
            <p:ph idx="1" type="body"/>
          </p:nvPr>
        </p:nvSpPr>
        <p:spPr>
          <a:xfrm>
            <a:off x="311700" y="1699000"/>
            <a:ext cx="5247600" cy="2869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Nodemailer: We are using this library for sending mails to performers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Express: Node JS framework for creating API’S.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Passport: This is used to authenticate login credentials. </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solidFill>
                <a:schemeClr val="dk1"/>
              </a:solidFill>
            </a:endParaRPr>
          </a:p>
        </p:txBody>
      </p:sp>
      <p:pic>
        <p:nvPicPr>
          <p:cNvPr id="311" name="Google Shape;311;p41"/>
          <p:cNvPicPr preferRelativeResize="0"/>
          <p:nvPr/>
        </p:nvPicPr>
        <p:blipFill rotWithShape="1">
          <a:blip r:embed="rId3">
            <a:alphaModFix/>
          </a:blip>
          <a:srcRect b="17502" l="0" r="0" t="28244"/>
          <a:stretch/>
        </p:blipFill>
        <p:spPr>
          <a:xfrm>
            <a:off x="5802550" y="143800"/>
            <a:ext cx="3266599" cy="1426225"/>
          </a:xfrm>
          <a:prstGeom prst="rect">
            <a:avLst/>
          </a:prstGeom>
          <a:noFill/>
          <a:ln>
            <a:noFill/>
          </a:ln>
        </p:spPr>
      </p:pic>
      <p:pic>
        <p:nvPicPr>
          <p:cNvPr id="312" name="Google Shape;312;p41"/>
          <p:cNvPicPr preferRelativeResize="0"/>
          <p:nvPr/>
        </p:nvPicPr>
        <p:blipFill rotWithShape="1">
          <a:blip r:embed="rId4">
            <a:alphaModFix/>
          </a:blip>
          <a:srcRect b="13094" l="0" r="50305" t="7161"/>
          <a:stretch/>
        </p:blipFill>
        <p:spPr>
          <a:xfrm>
            <a:off x="5731075" y="2114475"/>
            <a:ext cx="3338075" cy="2951400"/>
          </a:xfrm>
          <a:prstGeom prst="rect">
            <a:avLst/>
          </a:prstGeom>
          <a:noFill/>
          <a:ln>
            <a:noFill/>
          </a:ln>
        </p:spPr>
      </p:pic>
      <p:sp>
        <p:nvSpPr>
          <p:cNvPr id="313" name="Google Shape;313;p41"/>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Akhil Ravipati</a:t>
            </a:r>
            <a:endParaRPr/>
          </a:p>
        </p:txBody>
      </p:sp>
      <p:sp>
        <p:nvSpPr>
          <p:cNvPr id="314" name="Google Shape;314;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Client</a:t>
            </a:r>
            <a:endParaRPr b="1"/>
          </a:p>
        </p:txBody>
      </p:sp>
      <p:sp>
        <p:nvSpPr>
          <p:cNvPr id="72" name="Google Shape;72;p15"/>
          <p:cNvSpPr txBox="1"/>
          <p:nvPr>
            <p:ph idx="1" type="body"/>
          </p:nvPr>
        </p:nvSpPr>
        <p:spPr>
          <a:xfrm>
            <a:off x="311700" y="1315850"/>
            <a:ext cx="4799100" cy="29643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b="1" lang="en">
                <a:solidFill>
                  <a:srgbClr val="000000"/>
                </a:solidFill>
              </a:rPr>
              <a:t>Name: </a:t>
            </a:r>
            <a:r>
              <a:rPr lang="en">
                <a:solidFill>
                  <a:srgbClr val="000000"/>
                </a:solidFill>
              </a:rPr>
              <a:t>Stephanie Jorandby</a:t>
            </a:r>
            <a:endParaRPr>
              <a:solidFill>
                <a:srgbClr val="000000"/>
              </a:solidFill>
            </a:endParaRPr>
          </a:p>
          <a:p>
            <a:pPr indent="0" lvl="0" marL="0" rtl="0" algn="l">
              <a:spcBef>
                <a:spcPts val="1500"/>
              </a:spcBef>
              <a:spcAft>
                <a:spcPts val="0"/>
              </a:spcAft>
              <a:buNone/>
            </a:pPr>
            <a:r>
              <a:rPr b="1" lang="en">
                <a:solidFill>
                  <a:srgbClr val="000000"/>
                </a:solidFill>
                <a:highlight>
                  <a:srgbClr val="FFFFFF"/>
                </a:highlight>
              </a:rPr>
              <a:t>Works at: </a:t>
            </a:r>
            <a:r>
              <a:rPr lang="en">
                <a:solidFill>
                  <a:srgbClr val="000000"/>
                </a:solidFill>
                <a:highlight>
                  <a:srgbClr val="FFFFFF"/>
                </a:highlight>
              </a:rPr>
              <a:t>Assistant Professor of Theatre/Costume at Northwest</a:t>
            </a:r>
            <a:endParaRPr b="1">
              <a:solidFill>
                <a:srgbClr val="000000"/>
              </a:solidFill>
            </a:endParaRPr>
          </a:p>
          <a:p>
            <a:pPr indent="0" lvl="0" marL="0" rtl="0" algn="l">
              <a:spcBef>
                <a:spcPts val="1500"/>
              </a:spcBef>
              <a:spcAft>
                <a:spcPts val="0"/>
              </a:spcAft>
              <a:buNone/>
            </a:pPr>
            <a:r>
              <a:rPr b="1" lang="en">
                <a:solidFill>
                  <a:srgbClr val="000000"/>
                </a:solidFill>
              </a:rPr>
              <a:t>Email id : </a:t>
            </a:r>
            <a:r>
              <a:rPr lang="en">
                <a:solidFill>
                  <a:srgbClr val="000000"/>
                </a:solidFill>
                <a:uFill>
                  <a:noFill/>
                </a:uFill>
                <a:hlinkClick r:id="rId3"/>
              </a:rPr>
              <a:t>stephi@nwmissouri.edu</a:t>
            </a:r>
            <a:endParaRPr>
              <a:solidFill>
                <a:srgbClr val="000000"/>
              </a:solidFill>
            </a:endParaRPr>
          </a:p>
          <a:p>
            <a:pPr indent="0" lvl="0" marL="0" rtl="0" algn="l">
              <a:spcBef>
                <a:spcPts val="1500"/>
              </a:spcBef>
              <a:spcAft>
                <a:spcPts val="0"/>
              </a:spcAft>
              <a:buNone/>
            </a:pPr>
            <a:r>
              <a:rPr b="1" lang="en">
                <a:solidFill>
                  <a:srgbClr val="000000"/>
                </a:solidFill>
              </a:rPr>
              <a:t>Contact number: </a:t>
            </a:r>
            <a:r>
              <a:rPr lang="en">
                <a:solidFill>
                  <a:srgbClr val="000000"/>
                </a:solidFill>
              </a:rPr>
              <a:t>660.562.1503</a:t>
            </a:r>
            <a:r>
              <a:rPr lang="en">
                <a:solidFill>
                  <a:srgbClr val="000000"/>
                </a:solidFill>
                <a:highlight>
                  <a:srgbClr val="E1E1E1"/>
                </a:highlight>
              </a:rPr>
              <a:t> </a:t>
            </a:r>
            <a:endParaRPr b="1">
              <a:solidFill>
                <a:srgbClr val="000000"/>
              </a:solidFill>
            </a:endParaRPr>
          </a:p>
          <a:p>
            <a:pPr indent="0" lvl="0" marL="0" rtl="0" algn="l">
              <a:spcBef>
                <a:spcPts val="1500"/>
              </a:spcBef>
              <a:spcAft>
                <a:spcPts val="1600"/>
              </a:spcAft>
              <a:buNone/>
            </a:pPr>
            <a:r>
              <a:t/>
            </a:r>
            <a:endParaRPr/>
          </a:p>
        </p:txBody>
      </p:sp>
      <p:pic>
        <p:nvPicPr>
          <p:cNvPr id="73" name="Google Shape;73;p15"/>
          <p:cNvPicPr preferRelativeResize="0"/>
          <p:nvPr/>
        </p:nvPicPr>
        <p:blipFill>
          <a:blip r:embed="rId4">
            <a:alphaModFix/>
          </a:blip>
          <a:stretch>
            <a:fillRect/>
          </a:stretch>
        </p:blipFill>
        <p:spPr>
          <a:xfrm>
            <a:off x="5568150" y="430888"/>
            <a:ext cx="3053425" cy="4281725"/>
          </a:xfrm>
          <a:prstGeom prst="rect">
            <a:avLst/>
          </a:prstGeom>
          <a:noFill/>
          <a:ln>
            <a:noFill/>
          </a:ln>
        </p:spPr>
      </p:pic>
      <p:sp>
        <p:nvSpPr>
          <p:cNvPr id="74" name="Google Shape;74;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Hosting strategies</a:t>
            </a:r>
            <a:endParaRPr b="1"/>
          </a:p>
        </p:txBody>
      </p:sp>
      <p:sp>
        <p:nvSpPr>
          <p:cNvPr id="320" name="Google Shape;320;p42"/>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Akhil Ravipati</a:t>
            </a:r>
            <a:endParaRPr/>
          </a:p>
        </p:txBody>
      </p:sp>
      <p:sp>
        <p:nvSpPr>
          <p:cNvPr id="321" name="Google Shape;321;p42"/>
          <p:cNvSpPr txBox="1"/>
          <p:nvPr/>
        </p:nvSpPr>
        <p:spPr>
          <a:xfrm>
            <a:off x="435800" y="1695850"/>
            <a:ext cx="3812400" cy="19095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Heroku</a:t>
            </a:r>
            <a:endParaRPr sz="1800"/>
          </a:p>
          <a:p>
            <a:pPr indent="-342900" lvl="0" marL="457200" rtl="0" algn="l">
              <a:lnSpc>
                <a:spcPct val="150000"/>
              </a:lnSpc>
              <a:spcBef>
                <a:spcPts val="0"/>
              </a:spcBef>
              <a:spcAft>
                <a:spcPts val="0"/>
              </a:spcAft>
              <a:buSzPts val="1800"/>
              <a:buChar char="●"/>
            </a:pPr>
            <a:r>
              <a:rPr lang="en" sz="1800"/>
              <a:t>Amazon web services</a:t>
            </a:r>
            <a:endParaRPr sz="1800"/>
          </a:p>
        </p:txBody>
      </p:sp>
      <p:pic>
        <p:nvPicPr>
          <p:cNvPr id="322" name="Google Shape;322;p42"/>
          <p:cNvPicPr preferRelativeResize="0"/>
          <p:nvPr/>
        </p:nvPicPr>
        <p:blipFill>
          <a:blip r:embed="rId3">
            <a:alphaModFix/>
          </a:blip>
          <a:stretch>
            <a:fillRect/>
          </a:stretch>
        </p:blipFill>
        <p:spPr>
          <a:xfrm>
            <a:off x="3696450" y="2787425"/>
            <a:ext cx="5135850" cy="2196875"/>
          </a:xfrm>
          <a:prstGeom prst="rect">
            <a:avLst/>
          </a:prstGeom>
          <a:noFill/>
          <a:ln>
            <a:noFill/>
          </a:ln>
        </p:spPr>
      </p:pic>
      <p:pic>
        <p:nvPicPr>
          <p:cNvPr id="323" name="Google Shape;323;p42"/>
          <p:cNvPicPr preferRelativeResize="0"/>
          <p:nvPr/>
        </p:nvPicPr>
        <p:blipFill>
          <a:blip r:embed="rId4">
            <a:alphaModFix/>
          </a:blip>
          <a:stretch>
            <a:fillRect/>
          </a:stretch>
        </p:blipFill>
        <p:spPr>
          <a:xfrm>
            <a:off x="5140275" y="0"/>
            <a:ext cx="3550251" cy="2396650"/>
          </a:xfrm>
          <a:prstGeom prst="rect">
            <a:avLst/>
          </a:prstGeom>
          <a:noFill/>
          <a:ln>
            <a:noFill/>
          </a:ln>
        </p:spPr>
      </p:pic>
      <p:sp>
        <p:nvSpPr>
          <p:cNvPr id="324" name="Google Shape;324;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Security plans</a:t>
            </a:r>
            <a:endParaRPr b="1"/>
          </a:p>
        </p:txBody>
      </p:sp>
      <p:sp>
        <p:nvSpPr>
          <p:cNvPr id="330" name="Google Shape;330;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Password security by hashing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Bcrypt hashing technique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Validating the user input text fields</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
        <p:nvSpPr>
          <p:cNvPr id="331" name="Google Shape;331;p43"/>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Akhil Ravipati</a:t>
            </a:r>
            <a:endParaRPr/>
          </a:p>
        </p:txBody>
      </p:sp>
      <p:pic>
        <p:nvPicPr>
          <p:cNvPr id="332" name="Google Shape;332;p43"/>
          <p:cNvPicPr preferRelativeResize="0"/>
          <p:nvPr/>
        </p:nvPicPr>
        <p:blipFill>
          <a:blip r:embed="rId3">
            <a:alphaModFix/>
          </a:blip>
          <a:stretch>
            <a:fillRect/>
          </a:stretch>
        </p:blipFill>
        <p:spPr>
          <a:xfrm>
            <a:off x="5080480" y="1017725"/>
            <a:ext cx="3441250" cy="2577625"/>
          </a:xfrm>
          <a:prstGeom prst="rect">
            <a:avLst/>
          </a:prstGeom>
          <a:noFill/>
          <a:ln>
            <a:noFill/>
          </a:ln>
        </p:spPr>
      </p:pic>
      <p:sp>
        <p:nvSpPr>
          <p:cNvPr id="333" name="Google Shape;333;p43"/>
          <p:cNvSpPr txBox="1"/>
          <p:nvPr/>
        </p:nvSpPr>
        <p:spPr>
          <a:xfrm>
            <a:off x="5080475" y="4013550"/>
            <a:ext cx="6779400" cy="79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https://goo.gl/images/75gezM</a:t>
            </a:r>
            <a:endParaRPr sz="800"/>
          </a:p>
        </p:txBody>
      </p:sp>
      <p:sp>
        <p:nvSpPr>
          <p:cNvPr id="334" name="Google Shape;334;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44"/>
          <p:cNvSpPr txBox="1"/>
          <p:nvPr>
            <p:ph type="title"/>
          </p:nvPr>
        </p:nvSpPr>
        <p:spPr>
          <a:xfrm>
            <a:off x="2733450" y="2146125"/>
            <a:ext cx="5592600" cy="572700"/>
          </a:xfrm>
          <a:prstGeom prst="rect">
            <a:avLst/>
          </a:prstGeom>
          <a:solidFill>
            <a:srgbClr val="FFFFFF"/>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3C78D8"/>
                </a:solidFill>
              </a:rPr>
              <a:t>DEMO</a:t>
            </a:r>
            <a:endParaRPr>
              <a:solidFill>
                <a:srgbClr val="3C78D8"/>
              </a:solidFill>
            </a:endParaRPr>
          </a:p>
          <a:p>
            <a:pPr indent="0" lvl="0" marL="0" rtl="0" algn="ctr">
              <a:spcBef>
                <a:spcPts val="0"/>
              </a:spcBef>
              <a:spcAft>
                <a:spcPts val="0"/>
              </a:spcAft>
              <a:buNone/>
            </a:pPr>
            <a:r>
              <a:rPr lang="en">
                <a:solidFill>
                  <a:srgbClr val="3C78D8"/>
                </a:solidFill>
              </a:rPr>
              <a:t>UI Mockups</a:t>
            </a:r>
            <a:endParaRPr>
              <a:solidFill>
                <a:srgbClr val="3C78D8"/>
              </a:solidFill>
            </a:endParaRPr>
          </a:p>
        </p:txBody>
      </p:sp>
      <p:pic>
        <p:nvPicPr>
          <p:cNvPr id="340" name="Google Shape;340;p44"/>
          <p:cNvPicPr preferRelativeResize="0"/>
          <p:nvPr/>
        </p:nvPicPr>
        <p:blipFill>
          <a:blip r:embed="rId3">
            <a:alphaModFix/>
          </a:blip>
          <a:stretch>
            <a:fillRect/>
          </a:stretch>
        </p:blipFill>
        <p:spPr>
          <a:xfrm>
            <a:off x="1645475" y="1474300"/>
            <a:ext cx="2926534" cy="2194900"/>
          </a:xfrm>
          <a:prstGeom prst="rect">
            <a:avLst/>
          </a:prstGeom>
          <a:noFill/>
          <a:ln>
            <a:noFill/>
          </a:ln>
        </p:spPr>
      </p:pic>
      <p:sp>
        <p:nvSpPr>
          <p:cNvPr id="341" name="Google Shape;341;p44"/>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Akhil Ravipati</a:t>
            </a:r>
            <a:endParaRPr/>
          </a:p>
        </p:txBody>
      </p:sp>
      <p:sp>
        <p:nvSpPr>
          <p:cNvPr id="342" name="Google Shape;342;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45"/>
          <p:cNvSpPr txBox="1"/>
          <p:nvPr>
            <p:ph type="title"/>
          </p:nvPr>
        </p:nvSpPr>
        <p:spPr>
          <a:xfrm>
            <a:off x="2733450" y="2146125"/>
            <a:ext cx="5592600" cy="572700"/>
          </a:xfrm>
          <a:prstGeom prst="rect">
            <a:avLst/>
          </a:prstGeom>
          <a:solidFill>
            <a:srgbClr val="FFFFFF"/>
          </a:solidFill>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3C78D8"/>
                </a:solidFill>
              </a:rPr>
              <a:t>             </a:t>
            </a:r>
            <a:r>
              <a:rPr lang="en">
                <a:solidFill>
                  <a:srgbClr val="3C78D8"/>
                </a:solidFill>
              </a:rPr>
              <a:t>DEMO</a:t>
            </a:r>
            <a:endParaRPr>
              <a:solidFill>
                <a:srgbClr val="3C78D8"/>
              </a:solidFill>
            </a:endParaRPr>
          </a:p>
          <a:p>
            <a:pPr indent="0" lvl="0" marL="0" rtl="0" algn="ctr">
              <a:spcBef>
                <a:spcPts val="0"/>
              </a:spcBef>
              <a:spcAft>
                <a:spcPts val="0"/>
              </a:spcAft>
              <a:buNone/>
            </a:pPr>
            <a:r>
              <a:rPr lang="en">
                <a:solidFill>
                  <a:srgbClr val="3C78D8"/>
                </a:solidFill>
              </a:rPr>
              <a:t>              Functional </a:t>
            </a:r>
            <a:r>
              <a:rPr lang="en">
                <a:solidFill>
                  <a:srgbClr val="3C78D8"/>
                </a:solidFill>
              </a:rPr>
              <a:t>Prototype</a:t>
            </a:r>
            <a:endParaRPr>
              <a:solidFill>
                <a:srgbClr val="3C78D8"/>
              </a:solidFill>
            </a:endParaRPr>
          </a:p>
        </p:txBody>
      </p:sp>
      <p:pic>
        <p:nvPicPr>
          <p:cNvPr id="348" name="Google Shape;348;p45"/>
          <p:cNvPicPr preferRelativeResize="0"/>
          <p:nvPr/>
        </p:nvPicPr>
        <p:blipFill>
          <a:blip r:embed="rId3">
            <a:alphaModFix/>
          </a:blip>
          <a:stretch>
            <a:fillRect/>
          </a:stretch>
        </p:blipFill>
        <p:spPr>
          <a:xfrm>
            <a:off x="1645475" y="1474300"/>
            <a:ext cx="2926534" cy="2194900"/>
          </a:xfrm>
          <a:prstGeom prst="rect">
            <a:avLst/>
          </a:prstGeom>
          <a:noFill/>
          <a:ln>
            <a:noFill/>
          </a:ln>
        </p:spPr>
      </p:pic>
      <p:sp>
        <p:nvSpPr>
          <p:cNvPr id="349" name="Google Shape;349;p45"/>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Shiva Mutukula</a:t>
            </a:r>
            <a:endParaRPr/>
          </a:p>
        </p:txBody>
      </p:sp>
      <p:sp>
        <p:nvSpPr>
          <p:cNvPr id="350" name="Google Shape;350;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Conclusion</a:t>
            </a:r>
            <a:endParaRPr b="1"/>
          </a:p>
        </p:txBody>
      </p:sp>
      <p:sp>
        <p:nvSpPr>
          <p:cNvPr id="356" name="Google Shape;356;p46"/>
          <p:cNvSpPr txBox="1"/>
          <p:nvPr/>
        </p:nvSpPr>
        <p:spPr>
          <a:xfrm>
            <a:off x="0" y="4741600"/>
            <a:ext cx="22389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Shiva Mutukula</a:t>
            </a:r>
            <a:endParaRPr/>
          </a:p>
        </p:txBody>
      </p:sp>
      <p:sp>
        <p:nvSpPr>
          <p:cNvPr id="357" name="Google Shape;357;p46"/>
          <p:cNvSpPr txBox="1"/>
          <p:nvPr/>
        </p:nvSpPr>
        <p:spPr>
          <a:xfrm>
            <a:off x="593150" y="1152475"/>
            <a:ext cx="7600200" cy="30000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1600"/>
              </a:spcBef>
              <a:spcAft>
                <a:spcPts val="0"/>
              </a:spcAft>
              <a:buSzPts val="1800"/>
              <a:buChar char="●"/>
            </a:pPr>
            <a:r>
              <a:rPr lang="en" sz="1800"/>
              <a:t>The current system has the flaws</a:t>
            </a:r>
            <a:endParaRPr sz="1800"/>
          </a:p>
          <a:p>
            <a:pPr indent="-342900" lvl="0" marL="457200" rtl="0" algn="l">
              <a:lnSpc>
                <a:spcPct val="115000"/>
              </a:lnSpc>
              <a:spcBef>
                <a:spcPts val="0"/>
              </a:spcBef>
              <a:spcAft>
                <a:spcPts val="0"/>
              </a:spcAft>
              <a:buSzPts val="1800"/>
              <a:buChar char="●"/>
            </a:pPr>
            <a:r>
              <a:rPr lang="en" sz="1800"/>
              <a:t>Requirements gathering and analyzing the problem</a:t>
            </a:r>
            <a:endParaRPr sz="1800"/>
          </a:p>
          <a:p>
            <a:pPr indent="-342900" lvl="0" marL="457200" rtl="0" algn="l">
              <a:lnSpc>
                <a:spcPct val="115000"/>
              </a:lnSpc>
              <a:spcBef>
                <a:spcPts val="0"/>
              </a:spcBef>
              <a:spcAft>
                <a:spcPts val="0"/>
              </a:spcAft>
              <a:buSzPts val="1800"/>
              <a:buChar char="●"/>
            </a:pPr>
            <a:r>
              <a:rPr lang="en" sz="1800"/>
              <a:t>Web application using node as a solution</a:t>
            </a:r>
            <a:endParaRPr sz="1800"/>
          </a:p>
          <a:p>
            <a:pPr indent="-342900" lvl="0" marL="457200" rtl="0" algn="l">
              <a:lnSpc>
                <a:spcPct val="115000"/>
              </a:lnSpc>
              <a:spcBef>
                <a:spcPts val="0"/>
              </a:spcBef>
              <a:spcAft>
                <a:spcPts val="0"/>
              </a:spcAft>
              <a:buSzPts val="1800"/>
              <a:buChar char="●"/>
            </a:pPr>
            <a:r>
              <a:rPr lang="en" sz="1800"/>
              <a:t>Modifications by client review</a:t>
            </a:r>
            <a:endParaRPr sz="1800"/>
          </a:p>
        </p:txBody>
      </p:sp>
      <p:sp>
        <p:nvSpPr>
          <p:cNvPr id="358" name="Google Shape;358;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pic>
        <p:nvPicPr>
          <p:cNvPr id="363" name="Google Shape;363;p47"/>
          <p:cNvPicPr preferRelativeResize="0"/>
          <p:nvPr/>
        </p:nvPicPr>
        <p:blipFill>
          <a:blip r:embed="rId3">
            <a:alphaModFix/>
          </a:blip>
          <a:stretch>
            <a:fillRect/>
          </a:stretch>
        </p:blipFill>
        <p:spPr>
          <a:xfrm>
            <a:off x="57475" y="80775"/>
            <a:ext cx="9011876" cy="3429000"/>
          </a:xfrm>
          <a:prstGeom prst="rect">
            <a:avLst/>
          </a:prstGeom>
          <a:noFill/>
          <a:ln>
            <a:noFill/>
          </a:ln>
        </p:spPr>
      </p:pic>
      <p:pic>
        <p:nvPicPr>
          <p:cNvPr id="364" name="Google Shape;364;p47"/>
          <p:cNvPicPr preferRelativeResize="0"/>
          <p:nvPr/>
        </p:nvPicPr>
        <p:blipFill rotWithShape="1">
          <a:blip r:embed="rId4">
            <a:alphaModFix/>
          </a:blip>
          <a:srcRect b="5598" l="0" r="0" t="0"/>
          <a:stretch/>
        </p:blipFill>
        <p:spPr>
          <a:xfrm>
            <a:off x="1690775" y="2571750"/>
            <a:ext cx="5730925" cy="2517775"/>
          </a:xfrm>
          <a:prstGeom prst="rect">
            <a:avLst/>
          </a:prstGeom>
          <a:noFill/>
          <a:ln>
            <a:noFill/>
          </a:ln>
        </p:spPr>
      </p:pic>
      <p:sp>
        <p:nvSpPr>
          <p:cNvPr id="365" name="Google Shape;365;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Contents</a:t>
            </a:r>
            <a:endParaRPr b="1"/>
          </a:p>
        </p:txBody>
      </p:sp>
      <p:sp>
        <p:nvSpPr>
          <p:cNvPr id="80" name="Google Shape;80;p16"/>
          <p:cNvSpPr txBox="1"/>
          <p:nvPr>
            <p:ph idx="1" type="body"/>
          </p:nvPr>
        </p:nvSpPr>
        <p:spPr>
          <a:xfrm>
            <a:off x="311700" y="1627375"/>
            <a:ext cx="8520600" cy="2941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Problem Statement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Functional Requirements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Use Cases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Architecture diagram/plan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Security plans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Prototype demos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Conclusion</a:t>
            </a:r>
            <a:endParaRPr>
              <a:solidFill>
                <a:schemeClr val="dk1"/>
              </a:solidFill>
            </a:endParaRPr>
          </a:p>
          <a:p>
            <a:pPr indent="0" lvl="0" marL="0" rtl="0" algn="l">
              <a:lnSpc>
                <a:spcPct val="150000"/>
              </a:lnSpc>
              <a:spcBef>
                <a:spcPts val="500"/>
              </a:spcBef>
              <a:spcAft>
                <a:spcPts val="1600"/>
              </a:spcAft>
              <a:buNone/>
            </a:pPr>
            <a:r>
              <a:t/>
            </a:r>
            <a:endParaRPr>
              <a:solidFill>
                <a:srgbClr val="000000"/>
              </a:solidFill>
            </a:endParaRPr>
          </a:p>
        </p:txBody>
      </p:sp>
      <p:sp>
        <p:nvSpPr>
          <p:cNvPr id="81" name="Google Shape;81;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Problem statement</a:t>
            </a:r>
            <a:endParaRPr b="1"/>
          </a:p>
        </p:txBody>
      </p:sp>
      <p:sp>
        <p:nvSpPr>
          <p:cNvPr id="87" name="Google Shape;87;p17"/>
          <p:cNvSpPr txBox="1"/>
          <p:nvPr>
            <p:ph idx="1" type="body"/>
          </p:nvPr>
        </p:nvSpPr>
        <p:spPr>
          <a:xfrm>
            <a:off x="311700" y="1226200"/>
            <a:ext cx="5892300" cy="3917400"/>
          </a:xfrm>
          <a:prstGeom prst="rect">
            <a:avLst/>
          </a:prstGeom>
        </p:spPr>
        <p:txBody>
          <a:bodyPr anchorCtr="0" anchor="t" bIns="91425" lIns="91425" spcFirstLastPara="1" rIns="91425" wrap="square" tIns="91425">
            <a:noAutofit/>
          </a:bodyPr>
          <a:lstStyle/>
          <a:p>
            <a:pPr indent="-342900" lvl="0" marL="457200" rtl="0" algn="just">
              <a:lnSpc>
                <a:spcPct val="100000"/>
              </a:lnSpc>
              <a:spcBef>
                <a:spcPts val="0"/>
              </a:spcBef>
              <a:spcAft>
                <a:spcPts val="0"/>
              </a:spcAft>
              <a:buClr>
                <a:srgbClr val="000000"/>
              </a:buClr>
              <a:buSzPts val="1800"/>
              <a:buChar char="●"/>
            </a:pPr>
            <a:r>
              <a:rPr lang="en">
                <a:solidFill>
                  <a:srgbClr val="000000"/>
                </a:solidFill>
              </a:rPr>
              <a:t>Different levels of access controls are missing on different types of data.</a:t>
            </a:r>
            <a:endParaRPr>
              <a:solidFill>
                <a:srgbClr val="000000"/>
              </a:solidFill>
            </a:endParaRPr>
          </a:p>
          <a:p>
            <a:pPr indent="-342900" lvl="0" marL="457200" rtl="0" algn="just">
              <a:lnSpc>
                <a:spcPct val="100000"/>
              </a:lnSpc>
              <a:spcBef>
                <a:spcPts val="0"/>
              </a:spcBef>
              <a:spcAft>
                <a:spcPts val="0"/>
              </a:spcAft>
              <a:buClr>
                <a:srgbClr val="000000"/>
              </a:buClr>
              <a:buSzPts val="1800"/>
              <a:buChar char="●"/>
            </a:pPr>
            <a:r>
              <a:rPr lang="en">
                <a:solidFill>
                  <a:srgbClr val="000000"/>
                </a:solidFill>
              </a:rPr>
              <a:t>There is no method to retrieve the individual performer's measurement details for the designer. </a:t>
            </a:r>
            <a:endParaRPr>
              <a:solidFill>
                <a:srgbClr val="000000"/>
              </a:solidFill>
            </a:endParaRPr>
          </a:p>
          <a:p>
            <a:pPr indent="-342900" lvl="0" marL="457200" rtl="0" algn="just">
              <a:lnSpc>
                <a:spcPct val="100000"/>
              </a:lnSpc>
              <a:spcBef>
                <a:spcPts val="0"/>
              </a:spcBef>
              <a:spcAft>
                <a:spcPts val="0"/>
              </a:spcAft>
              <a:buClr>
                <a:srgbClr val="000000"/>
              </a:buClr>
              <a:buSzPts val="1800"/>
              <a:buChar char="●"/>
            </a:pPr>
            <a:r>
              <a:rPr lang="en">
                <a:solidFill>
                  <a:srgbClr val="000000"/>
                </a:solidFill>
              </a:rPr>
              <a:t>There is no option to retrieve the particular measurement like upper body or lower body of the performer that is required for the show. </a:t>
            </a:r>
            <a:endParaRPr>
              <a:solidFill>
                <a:srgbClr val="000000"/>
              </a:solidFill>
            </a:endParaRPr>
          </a:p>
          <a:p>
            <a:pPr indent="-342900" lvl="0" marL="457200" rtl="0" algn="just">
              <a:lnSpc>
                <a:spcPct val="100000"/>
              </a:lnSpc>
              <a:spcBef>
                <a:spcPts val="0"/>
              </a:spcBef>
              <a:spcAft>
                <a:spcPts val="0"/>
              </a:spcAft>
              <a:buClr>
                <a:srgbClr val="000000"/>
              </a:buClr>
              <a:buSzPts val="1800"/>
              <a:buChar char="●"/>
            </a:pPr>
            <a:r>
              <a:rPr lang="en">
                <a:solidFill>
                  <a:srgbClr val="000000"/>
                </a:solidFill>
              </a:rPr>
              <a:t>It lacks a way to store the medical restrictions of a performer securely.</a:t>
            </a:r>
            <a:endParaRPr>
              <a:solidFill>
                <a:srgbClr val="000000"/>
              </a:solidFill>
            </a:endParaRPr>
          </a:p>
          <a:p>
            <a:pPr indent="-342900" lvl="0" marL="457200" rtl="0" algn="just">
              <a:lnSpc>
                <a:spcPct val="100000"/>
              </a:lnSpc>
              <a:spcBef>
                <a:spcPts val="0"/>
              </a:spcBef>
              <a:spcAft>
                <a:spcPts val="0"/>
              </a:spcAft>
              <a:buClr>
                <a:srgbClr val="000000"/>
              </a:buClr>
              <a:buSzPts val="1800"/>
              <a:buChar char="●"/>
            </a:pPr>
            <a:r>
              <a:rPr lang="en">
                <a:solidFill>
                  <a:srgbClr val="000000"/>
                </a:solidFill>
              </a:rPr>
              <a:t>The system does not have an option to find the performers list or plays list on a particular date.</a:t>
            </a:r>
            <a:endParaRPr>
              <a:solidFill>
                <a:srgbClr val="000000"/>
              </a:solidFill>
            </a:endParaRPr>
          </a:p>
          <a:p>
            <a:pPr indent="0" lvl="0" marL="0" rtl="0" algn="just">
              <a:lnSpc>
                <a:spcPct val="100000"/>
              </a:lnSpc>
              <a:spcBef>
                <a:spcPts val="1600"/>
              </a:spcBef>
              <a:spcAft>
                <a:spcPts val="0"/>
              </a:spcAft>
              <a:buNone/>
            </a:pPr>
            <a:r>
              <a:t/>
            </a:r>
            <a:endParaRPr>
              <a:solidFill>
                <a:srgbClr val="000000"/>
              </a:solidFill>
            </a:endParaRPr>
          </a:p>
          <a:p>
            <a:pPr indent="0" lvl="0" marL="0" rtl="0" algn="just">
              <a:lnSpc>
                <a:spcPct val="100000"/>
              </a:lnSpc>
              <a:spcBef>
                <a:spcPts val="1600"/>
              </a:spcBef>
              <a:spcAft>
                <a:spcPts val="0"/>
              </a:spcAft>
              <a:buNone/>
            </a:pPr>
            <a:r>
              <a:t/>
            </a:r>
            <a:endParaRPr>
              <a:solidFill>
                <a:srgbClr val="000000"/>
              </a:solidFill>
            </a:endParaRPr>
          </a:p>
          <a:p>
            <a:pPr indent="-342900" lvl="0" marL="457200" rtl="0" algn="just">
              <a:lnSpc>
                <a:spcPct val="100000"/>
              </a:lnSpc>
              <a:spcBef>
                <a:spcPts val="1600"/>
              </a:spcBef>
              <a:spcAft>
                <a:spcPts val="0"/>
              </a:spcAft>
              <a:buClr>
                <a:srgbClr val="000000"/>
              </a:buClr>
              <a:buSzPts val="1800"/>
              <a:buChar char="●"/>
            </a:pPr>
            <a:r>
              <a:t/>
            </a:r>
            <a:endParaRPr>
              <a:solidFill>
                <a:srgbClr val="000000"/>
              </a:solidFill>
            </a:endParaRPr>
          </a:p>
        </p:txBody>
      </p:sp>
      <p:pic>
        <p:nvPicPr>
          <p:cNvPr id="88" name="Google Shape;88;p17"/>
          <p:cNvPicPr preferRelativeResize="0"/>
          <p:nvPr/>
        </p:nvPicPr>
        <p:blipFill>
          <a:blip r:embed="rId3">
            <a:alphaModFix/>
          </a:blip>
          <a:stretch>
            <a:fillRect/>
          </a:stretch>
        </p:blipFill>
        <p:spPr>
          <a:xfrm>
            <a:off x="6413700" y="0"/>
            <a:ext cx="2635200" cy="2945475"/>
          </a:xfrm>
          <a:prstGeom prst="rect">
            <a:avLst/>
          </a:prstGeom>
          <a:noFill/>
          <a:ln>
            <a:noFill/>
          </a:ln>
        </p:spPr>
      </p:pic>
      <p:pic>
        <p:nvPicPr>
          <p:cNvPr id="89" name="Google Shape;89;p17"/>
          <p:cNvPicPr preferRelativeResize="0"/>
          <p:nvPr/>
        </p:nvPicPr>
        <p:blipFill>
          <a:blip r:embed="rId4">
            <a:alphaModFix/>
          </a:blip>
          <a:stretch>
            <a:fillRect/>
          </a:stretch>
        </p:blipFill>
        <p:spPr>
          <a:xfrm>
            <a:off x="6563625" y="3150775"/>
            <a:ext cx="2335350" cy="1826000"/>
          </a:xfrm>
          <a:prstGeom prst="rect">
            <a:avLst/>
          </a:prstGeom>
          <a:noFill/>
          <a:ln>
            <a:noFill/>
          </a:ln>
        </p:spPr>
      </p:pic>
      <p:sp>
        <p:nvSpPr>
          <p:cNvPr id="90" name="Google Shape;90;p17"/>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92" name="Google Shape;9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Requirements</a:t>
            </a:r>
            <a:endParaRPr b="1"/>
          </a:p>
        </p:txBody>
      </p:sp>
      <p:sp>
        <p:nvSpPr>
          <p:cNvPr id="98" name="Google Shape;98;p18"/>
          <p:cNvSpPr txBox="1"/>
          <p:nvPr>
            <p:ph idx="1" type="body"/>
          </p:nvPr>
        </p:nvSpPr>
        <p:spPr>
          <a:xfrm>
            <a:off x="311700" y="1326500"/>
            <a:ext cx="6150000" cy="3567600"/>
          </a:xfrm>
          <a:prstGeom prst="rect">
            <a:avLst/>
          </a:prstGeom>
        </p:spPr>
        <p:txBody>
          <a:bodyPr anchorCtr="0" anchor="t" bIns="91425" lIns="91425" spcFirstLastPara="1" rIns="91425" wrap="square" tIns="91425">
            <a:noAutofit/>
          </a:bodyPr>
          <a:lstStyle/>
          <a:p>
            <a:pPr indent="-342900" lvl="0" marL="457200" rtl="0" algn="just">
              <a:lnSpc>
                <a:spcPct val="115000"/>
              </a:lnSpc>
              <a:spcBef>
                <a:spcPts val="0"/>
              </a:spcBef>
              <a:spcAft>
                <a:spcPts val="0"/>
              </a:spcAft>
              <a:buClr>
                <a:srgbClr val="000000"/>
              </a:buClr>
              <a:buSzPts val="1800"/>
              <a:buChar char="●"/>
            </a:pPr>
            <a:r>
              <a:rPr lang="en">
                <a:solidFill>
                  <a:srgbClr val="000000"/>
                </a:solidFill>
                <a:highlight>
                  <a:srgbClr val="FFFFFF"/>
                </a:highlight>
              </a:rPr>
              <a:t>The system SHALL authenticate the login credentials.</a:t>
            </a:r>
            <a:endParaRPr>
              <a:solidFill>
                <a:srgbClr val="000000"/>
              </a:solidFill>
              <a:highlight>
                <a:srgbClr val="FFFFFF"/>
              </a:highlight>
            </a:endParaRPr>
          </a:p>
          <a:p>
            <a:pPr indent="-342900" lvl="0" marL="457200" rtl="0" algn="just">
              <a:lnSpc>
                <a:spcPct val="115000"/>
              </a:lnSpc>
              <a:spcBef>
                <a:spcPts val="0"/>
              </a:spcBef>
              <a:spcAft>
                <a:spcPts val="0"/>
              </a:spcAft>
              <a:buClr>
                <a:srgbClr val="000000"/>
              </a:buClr>
              <a:buSzPts val="1800"/>
              <a:buChar char="●"/>
            </a:pPr>
            <a:r>
              <a:rPr lang="en">
                <a:solidFill>
                  <a:schemeClr val="dk1"/>
                </a:solidFill>
                <a:highlight>
                  <a:srgbClr val="FFFFFF"/>
                </a:highlight>
              </a:rPr>
              <a:t>The system SHALL be able to create a show by an admin.</a:t>
            </a:r>
            <a:endParaRPr>
              <a:solidFill>
                <a:srgbClr val="000000"/>
              </a:solidFill>
              <a:highlight>
                <a:srgbClr val="FFFFFF"/>
              </a:highlight>
            </a:endParaRPr>
          </a:p>
          <a:p>
            <a:pPr indent="-342900" lvl="0" marL="457200" rtl="0" algn="just">
              <a:lnSpc>
                <a:spcPct val="115000"/>
              </a:lnSpc>
              <a:spcBef>
                <a:spcPts val="0"/>
              </a:spcBef>
              <a:spcAft>
                <a:spcPts val="0"/>
              </a:spcAft>
              <a:buClr>
                <a:srgbClr val="000000"/>
              </a:buClr>
              <a:buSzPts val="1800"/>
              <a:buChar char="●"/>
            </a:pPr>
            <a:r>
              <a:rPr lang="en">
                <a:solidFill>
                  <a:schemeClr val="dk1"/>
                </a:solidFill>
                <a:highlight>
                  <a:srgbClr val="FFFFFF"/>
                </a:highlight>
              </a:rPr>
              <a:t>The system SHALL provide or pop up only the particular measurements like only upper body or lower body of the performer that is required for the show.</a:t>
            </a:r>
            <a:endParaRPr>
              <a:solidFill>
                <a:srgbClr val="000000"/>
              </a:solidFill>
              <a:highlight>
                <a:srgbClr val="FFFFFF"/>
              </a:highlight>
            </a:endParaRPr>
          </a:p>
          <a:p>
            <a:pPr indent="-342900" lvl="0" marL="457200" rtl="0" algn="just">
              <a:lnSpc>
                <a:spcPct val="115000"/>
              </a:lnSpc>
              <a:spcBef>
                <a:spcPts val="0"/>
              </a:spcBef>
              <a:spcAft>
                <a:spcPts val="0"/>
              </a:spcAft>
              <a:buClr>
                <a:srgbClr val="000000"/>
              </a:buClr>
              <a:buSzPts val="1800"/>
              <a:buChar char="●"/>
            </a:pPr>
            <a:r>
              <a:rPr lang="en">
                <a:solidFill>
                  <a:srgbClr val="000000"/>
                </a:solidFill>
                <a:highlight>
                  <a:srgbClr val="FFFFFF"/>
                </a:highlight>
              </a:rPr>
              <a:t>The system SHALL provide a list of performers performing on a particular day by selecting the date.</a:t>
            </a:r>
            <a:endParaRPr>
              <a:solidFill>
                <a:srgbClr val="000000"/>
              </a:solidFill>
              <a:highlight>
                <a:srgbClr val="FFFFFF"/>
              </a:highlight>
            </a:endParaRPr>
          </a:p>
          <a:p>
            <a:pPr indent="-342900" lvl="0" marL="457200" rtl="0" algn="just">
              <a:lnSpc>
                <a:spcPct val="115000"/>
              </a:lnSpc>
              <a:spcBef>
                <a:spcPts val="0"/>
              </a:spcBef>
              <a:spcAft>
                <a:spcPts val="0"/>
              </a:spcAft>
              <a:buClr>
                <a:srgbClr val="000000"/>
              </a:buClr>
              <a:buSzPts val="1800"/>
              <a:buChar char="●"/>
            </a:pPr>
            <a:r>
              <a:rPr lang="en">
                <a:solidFill>
                  <a:srgbClr val="000000"/>
                </a:solidFill>
                <a:highlight>
                  <a:srgbClr val="FFFFFF"/>
                </a:highlight>
              </a:rPr>
              <a:t>The system SHALL provide the costume requirements of a performer on selecting the performer.</a:t>
            </a:r>
            <a:endParaRPr>
              <a:solidFill>
                <a:srgbClr val="000000"/>
              </a:solidFill>
              <a:highlight>
                <a:srgbClr val="FFFFFF"/>
              </a:highlight>
            </a:endParaRPr>
          </a:p>
          <a:p>
            <a:pPr indent="0" lvl="0" marL="0" rtl="0" algn="just">
              <a:lnSpc>
                <a:spcPct val="115000"/>
              </a:lnSpc>
              <a:spcBef>
                <a:spcPts val="0"/>
              </a:spcBef>
              <a:spcAft>
                <a:spcPts val="0"/>
              </a:spcAft>
              <a:buNone/>
            </a:pPr>
            <a:r>
              <a:t/>
            </a:r>
            <a:endParaRPr>
              <a:solidFill>
                <a:srgbClr val="000000"/>
              </a:solidFill>
              <a:highlight>
                <a:srgbClr val="FFFFFF"/>
              </a:highlight>
            </a:endParaRPr>
          </a:p>
        </p:txBody>
      </p:sp>
      <p:pic>
        <p:nvPicPr>
          <p:cNvPr id="99" name="Google Shape;99;p18"/>
          <p:cNvPicPr preferRelativeResize="0"/>
          <p:nvPr/>
        </p:nvPicPr>
        <p:blipFill>
          <a:blip r:embed="rId3">
            <a:alphaModFix/>
          </a:blip>
          <a:stretch>
            <a:fillRect/>
          </a:stretch>
        </p:blipFill>
        <p:spPr>
          <a:xfrm>
            <a:off x="6590713" y="0"/>
            <a:ext cx="2553275" cy="2003375"/>
          </a:xfrm>
          <a:prstGeom prst="rect">
            <a:avLst/>
          </a:prstGeom>
          <a:noFill/>
          <a:ln>
            <a:noFill/>
          </a:ln>
        </p:spPr>
      </p:pic>
      <p:pic>
        <p:nvPicPr>
          <p:cNvPr id="100" name="Google Shape;100;p18"/>
          <p:cNvPicPr preferRelativeResize="0"/>
          <p:nvPr/>
        </p:nvPicPr>
        <p:blipFill>
          <a:blip r:embed="rId4">
            <a:alphaModFix/>
          </a:blip>
          <a:stretch>
            <a:fillRect/>
          </a:stretch>
        </p:blipFill>
        <p:spPr>
          <a:xfrm>
            <a:off x="6678625" y="2571750"/>
            <a:ext cx="2377500" cy="2571750"/>
          </a:xfrm>
          <a:prstGeom prst="rect">
            <a:avLst/>
          </a:prstGeom>
          <a:noFill/>
          <a:ln>
            <a:noFill/>
          </a:ln>
        </p:spPr>
      </p:pic>
      <p:sp>
        <p:nvSpPr>
          <p:cNvPr id="101" name="Google Shape;101;p18"/>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103" name="Google Shape;10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Use case</a:t>
            </a:r>
            <a:endParaRPr b="1"/>
          </a:p>
        </p:txBody>
      </p:sp>
      <p:sp>
        <p:nvSpPr>
          <p:cNvPr id="109" name="Google Shape;109;p19"/>
          <p:cNvSpPr txBox="1"/>
          <p:nvPr>
            <p:ph idx="1" type="body"/>
          </p:nvPr>
        </p:nvSpPr>
        <p:spPr>
          <a:xfrm>
            <a:off x="311700" y="1498425"/>
            <a:ext cx="3999900" cy="30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rgbClr val="000000"/>
                </a:solidFill>
              </a:rPr>
              <a:t>Actors:</a:t>
            </a:r>
            <a:endParaRPr b="1" sz="1800">
              <a:solidFill>
                <a:srgbClr val="000000"/>
              </a:solidFill>
            </a:endParaRPr>
          </a:p>
          <a:p>
            <a:pPr indent="-342900" lvl="0" marL="457200" rtl="0" algn="l">
              <a:spcBef>
                <a:spcPts val="1200"/>
              </a:spcBef>
              <a:spcAft>
                <a:spcPts val="0"/>
              </a:spcAft>
              <a:buClr>
                <a:srgbClr val="000000"/>
              </a:buClr>
              <a:buSzPts val="1800"/>
              <a:buChar char="●"/>
            </a:pPr>
            <a:r>
              <a:rPr lang="en" sz="1800">
                <a:solidFill>
                  <a:srgbClr val="000000"/>
                </a:solidFill>
              </a:rPr>
              <a:t>Designer</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Lab students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Manager</a:t>
            </a:r>
            <a:endParaRPr sz="1800">
              <a:solidFill>
                <a:srgbClr val="000000"/>
              </a:solidFill>
            </a:endParaRPr>
          </a:p>
          <a:p>
            <a:pPr indent="0" lvl="0" marL="0" rtl="0" algn="l">
              <a:spcBef>
                <a:spcPts val="1200"/>
              </a:spcBef>
              <a:spcAft>
                <a:spcPts val="1600"/>
              </a:spcAft>
              <a:buNone/>
            </a:pPr>
            <a:r>
              <a:t/>
            </a:r>
            <a:endParaRPr/>
          </a:p>
        </p:txBody>
      </p:sp>
      <p:sp>
        <p:nvSpPr>
          <p:cNvPr id="110" name="Google Shape;110;p19"/>
          <p:cNvSpPr txBox="1"/>
          <p:nvPr>
            <p:ph idx="2" type="body"/>
          </p:nvPr>
        </p:nvSpPr>
        <p:spPr>
          <a:xfrm>
            <a:off x="4832400" y="1584400"/>
            <a:ext cx="3999900" cy="29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rgbClr val="000000"/>
                </a:solidFill>
              </a:rPr>
              <a:t>Activities:</a:t>
            </a:r>
            <a:endParaRPr b="1" sz="1800">
              <a:solidFill>
                <a:srgbClr val="000000"/>
              </a:solidFill>
            </a:endParaRPr>
          </a:p>
          <a:p>
            <a:pPr indent="-342900" lvl="0" marL="457200" rtl="0" algn="l">
              <a:spcBef>
                <a:spcPts val="1200"/>
              </a:spcBef>
              <a:spcAft>
                <a:spcPts val="0"/>
              </a:spcAft>
              <a:buClr>
                <a:srgbClr val="000000"/>
              </a:buClr>
              <a:buSzPts val="1800"/>
              <a:buChar char="●"/>
            </a:pPr>
            <a:r>
              <a:rPr lang="en" sz="1800">
                <a:solidFill>
                  <a:srgbClr val="000000"/>
                </a:solidFill>
              </a:rPr>
              <a:t>Login</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Designer pull list</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Take measurements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Shop pull list</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Logout</a:t>
            </a:r>
            <a:endParaRPr sz="1800">
              <a:solidFill>
                <a:srgbClr val="000000"/>
              </a:solidFill>
            </a:endParaRPr>
          </a:p>
          <a:p>
            <a:pPr indent="0" lvl="0" marL="0" rtl="0" algn="l">
              <a:spcBef>
                <a:spcPts val="1200"/>
              </a:spcBef>
              <a:spcAft>
                <a:spcPts val="1600"/>
              </a:spcAft>
              <a:buNone/>
            </a:pPr>
            <a:r>
              <a:t/>
            </a:r>
            <a:endParaRPr/>
          </a:p>
        </p:txBody>
      </p:sp>
      <p:sp>
        <p:nvSpPr>
          <p:cNvPr id="111" name="Google Shape;111;p19"/>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311700" y="1767075"/>
            <a:ext cx="2415300" cy="127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Organization     use case</a:t>
            </a:r>
            <a:endParaRPr b="1"/>
          </a:p>
        </p:txBody>
      </p:sp>
      <p:sp>
        <p:nvSpPr>
          <p:cNvPr id="119" name="Google Shape;119;p20"/>
          <p:cNvSpPr txBox="1"/>
          <p:nvPr/>
        </p:nvSpPr>
        <p:spPr>
          <a:xfrm>
            <a:off x="171750" y="474160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20"/>
          <p:cNvPicPr preferRelativeResize="0"/>
          <p:nvPr/>
        </p:nvPicPr>
        <p:blipFill rotWithShape="1">
          <a:blip r:embed="rId3">
            <a:alphaModFix/>
          </a:blip>
          <a:srcRect b="0" l="6446" r="21036" t="5437"/>
          <a:stretch/>
        </p:blipFill>
        <p:spPr>
          <a:xfrm>
            <a:off x="3102525" y="172850"/>
            <a:ext cx="5665999" cy="4784276"/>
          </a:xfrm>
          <a:prstGeom prst="rect">
            <a:avLst/>
          </a:prstGeom>
          <a:noFill/>
          <a:ln>
            <a:noFill/>
          </a:ln>
        </p:spPr>
      </p:pic>
      <p:sp>
        <p:nvSpPr>
          <p:cNvPr id="121" name="Google Shape;121;p20"/>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122" name="Google Shape;12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Sign up</a:t>
            </a:r>
            <a:endParaRPr b="1"/>
          </a:p>
        </p:txBody>
      </p:sp>
      <p:sp>
        <p:nvSpPr>
          <p:cNvPr id="128" name="Google Shape;128;p21"/>
          <p:cNvSpPr txBox="1"/>
          <p:nvPr>
            <p:ph idx="1" type="body"/>
          </p:nvPr>
        </p:nvSpPr>
        <p:spPr>
          <a:xfrm>
            <a:off x="311700" y="1544450"/>
            <a:ext cx="3754200" cy="3024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000000"/>
                </a:solidFill>
              </a:rPr>
              <a:t>Every organization member first create their user name and password to login to the website.</a:t>
            </a:r>
            <a:endParaRPr>
              <a:solidFill>
                <a:srgbClr val="000000"/>
              </a:solidFill>
            </a:endParaRPr>
          </a:p>
          <a:p>
            <a:pPr indent="0" lvl="0" marL="0" rtl="0" algn="l">
              <a:spcBef>
                <a:spcPts val="1600"/>
              </a:spcBef>
              <a:spcAft>
                <a:spcPts val="1600"/>
              </a:spcAft>
              <a:buNone/>
            </a:pPr>
            <a:r>
              <a:t/>
            </a:r>
            <a:endParaRPr>
              <a:solidFill>
                <a:srgbClr val="000000"/>
              </a:solidFill>
            </a:endParaRPr>
          </a:p>
        </p:txBody>
      </p:sp>
      <p:pic>
        <p:nvPicPr>
          <p:cNvPr id="129" name="Google Shape;129;p21"/>
          <p:cNvPicPr preferRelativeResize="0"/>
          <p:nvPr/>
        </p:nvPicPr>
        <p:blipFill rotWithShape="1">
          <a:blip r:embed="rId3">
            <a:alphaModFix/>
          </a:blip>
          <a:srcRect b="10610" l="5017" r="30329" t="18557"/>
          <a:stretch/>
        </p:blipFill>
        <p:spPr>
          <a:xfrm>
            <a:off x="3900525" y="166025"/>
            <a:ext cx="5143499" cy="4800599"/>
          </a:xfrm>
          <a:prstGeom prst="rect">
            <a:avLst/>
          </a:prstGeom>
          <a:noFill/>
          <a:ln>
            <a:noFill/>
          </a:ln>
        </p:spPr>
      </p:pic>
      <p:sp>
        <p:nvSpPr>
          <p:cNvPr id="130" name="Google Shape;130;p21"/>
          <p:cNvSpPr txBox="1"/>
          <p:nvPr/>
        </p:nvSpPr>
        <p:spPr>
          <a:xfrm>
            <a:off x="0" y="4741600"/>
            <a:ext cx="17793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Meghana Mayaluri</a:t>
            </a:r>
            <a:endParaRPr/>
          </a:p>
        </p:txBody>
      </p:sp>
      <p:sp>
        <p:nvSpPr>
          <p:cNvPr id="131" name="Google Shape;13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